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4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5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7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9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1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7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99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4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93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5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2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9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40B03-995E-4849-B9C8-6DB3638ECC17}" type="datetimeFigureOut">
              <a:rPr lang="en-US" smtClean="0"/>
              <a:t>8/27/2022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34D12-3206-4864-902E-F3DFACE5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5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842" y="2554014"/>
            <a:ext cx="11146220" cy="1686909"/>
          </a:xfrm>
        </p:spPr>
        <p:txBody>
          <a:bodyPr>
            <a:noAutofit/>
          </a:bodyPr>
          <a:lstStyle/>
          <a:p>
            <a:pPr rtl="1"/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جولة سريعة في سفر النشيد</a:t>
            </a:r>
            <a:endParaRPr lang="en-US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88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3862" y="126125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الأول بداية المحبة</a:t>
            </a:r>
          </a:p>
          <a:p>
            <a:pPr algn="ctr"/>
            <a:r>
              <a:rPr lang="ar-EG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ص2:1- </a:t>
            </a:r>
            <a:r>
              <a:rPr lang="ar-EG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ص7:2</a:t>
            </a:r>
            <a:endParaRPr lang="ar-EG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63863" y="2364824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EG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</a:t>
            </a:r>
            <a:r>
              <a:rPr lang="ar-E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الثالث نمو المحبة</a:t>
            </a:r>
          </a:p>
          <a:p>
            <a:pPr lvl="0" algn="ctr"/>
            <a:r>
              <a:rPr lang="ar-EG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ص6:3- </a:t>
            </a:r>
            <a:r>
              <a:rPr lang="ar-EG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ص1:5</a:t>
            </a:r>
            <a:endParaRPr lang="ar-EG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3862" y="4682358"/>
            <a:ext cx="5517930" cy="203375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4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الخامس </a:t>
            </a:r>
            <a:r>
              <a:rPr lang="ar-EG" sz="4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ثمار المحبة</a:t>
            </a:r>
          </a:p>
          <a:p>
            <a:pPr lvl="0" algn="ctr" rtl="1"/>
            <a:r>
              <a:rPr lang="ar-EG" sz="4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ص13:6- </a:t>
            </a:r>
            <a:r>
              <a:rPr lang="ar-EG" sz="4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ص7</a:t>
            </a:r>
            <a:endParaRPr lang="ar-EG" sz="4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057" y="126125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EG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</a:t>
            </a:r>
            <a:r>
              <a:rPr lang="ar-E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الثاني ضعف المحبة</a:t>
            </a:r>
          </a:p>
          <a:p>
            <a:pPr lvl="0" algn="ctr"/>
            <a:r>
              <a:rPr lang="ar-EG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ص8:2- </a:t>
            </a:r>
            <a:r>
              <a:rPr lang="ar-EG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ص5:3</a:t>
            </a:r>
            <a:endParaRPr lang="ar-EG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0056" y="2364824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4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الرابع </a:t>
            </a:r>
            <a:r>
              <a:rPr lang="ar-EG" sz="4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اختبار المحبة</a:t>
            </a:r>
          </a:p>
          <a:p>
            <a:pPr lvl="0" algn="ctr" rtl="1"/>
            <a:r>
              <a:rPr lang="ar-EG" sz="4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ص2:5- </a:t>
            </a:r>
            <a:r>
              <a:rPr lang="ar-EG" sz="4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ص12:6</a:t>
            </a:r>
            <a:endParaRPr lang="ar-EG" sz="4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0055" y="4682358"/>
            <a:ext cx="5517930" cy="203375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EG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الحوار السادس </a:t>
            </a:r>
            <a:r>
              <a:rPr lang="ar-EG" sz="4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اشتياق المحبة</a:t>
            </a:r>
          </a:p>
          <a:p>
            <a:pPr lvl="0" algn="ctr"/>
            <a:r>
              <a:rPr lang="ar-EG" sz="4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ص8</a:t>
            </a:r>
            <a:endParaRPr lang="ar-EG" sz="4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28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الحوار الأول : بداية المحبة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ص2:1- ص7:2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479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لِيُقَبِّلْنِي بِقُبْلاَتِ فَمِهِ، لأَنَّ حُبَّكَ أَطْيَبُ مِنَ الْخَمْرِ.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7639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اُجْذُبْنِي وَرَاءَكَ فَنَجْرِيَ. 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بِالْحَقِّ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يُحِبُّونَكَ.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3018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5:1 أَنَا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سَوْدَاءُ وَجَمِيلَةٌ يَا بَنَاتِ أُورُشَلِيمَ،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0917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10573" y="116730"/>
            <a:ext cx="11146220" cy="63035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أَخْبِرْنِي يَا مَنْ تُحِبُّهُ نَفْسِي، أَيْنَ تَرْعَى، أَيْنَ تُرْبِضُ عِنْدَ الظَّهِيرَةِ.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797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6564" y="389442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إِنْ لَمْ تَعْرِفِي أَيَّتُهَا الْجَمِيلَةُ بَيْنَ النِّسَاءِ، فَاخْرُجِي عَلَى آثَارِ الْغَنَمِ،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969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12:1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مَا دَامَ الْمَلِكُ فِي مَجْلِسِهِ أَفَاحَ </a:t>
            </a:r>
            <a:r>
              <a:rPr lang="ar-EG" sz="8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نَارِدِينِي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رَائِحَتَهُ.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57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13:1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صُرَّةُ الْمُرِّ حَبِيبِي لِي. بَيْنَ ثَدْيَيَّ يَبِيتُ.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5191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15:1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هَا أَنْتِ جَمِيلَةٌ يَا حَبِيبَتِي، هَا أَنْتِ جَمِيلَةٌ.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519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7654" y="1245476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16:1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هَا أَنْتَ جَمِيلٌ يَا حَبِيبِي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26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20267" y="204945"/>
            <a:ext cx="11146220" cy="62431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3:2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كَالتُّفَّاحِ بَيْنَ شَجَرِ الْوَعْرِ كَذلِكَ حَبِيبِي بَيْنَ الْبَنِينَ. 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تَحْتَ ظِلِّهِ اشْتَهَيْتُ أَنْ أَجْلِسَ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7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الحوار الثاني : ضعف المحبة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ص8:2- ص5:3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259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8:2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صَوْتُ حَبِيبِي. </a:t>
            </a:r>
            <a:r>
              <a:rPr lang="ar-EG" sz="8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هُوَذَا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آتٍ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110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9:2 </a:t>
            </a:r>
            <a:r>
              <a:rPr lang="ar-EG" sz="88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هُوَذَا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وَاقِفٌ وَرَاءَ حَائِطِنَا،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6659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10:2 قُومِي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يَا حَبِيبَتِي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،</a:t>
            </a:r>
          </a:p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يَا جَمِيلَتِي وَتَعَالَيْ.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1397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14:2 أَرِينِي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وَجْهَكِ، أَسْمِعِينِي صَوْتَكِ،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5702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383404"/>
            <a:ext cx="11146220" cy="62508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15:2 خُذُوا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لَنَا الثَّعَالِبَ، الثَّعَالِبَ الصِّغَارَ الْمُفْسِدَةَ الْكُرُومِ، لأَنَّ كُرُومَنَا قَدْ أَقْعَلَتْ.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764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363948"/>
            <a:ext cx="11146220" cy="6328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1:3 فِي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اللَّيْلِ عَلَى فِرَاشِي طَلَبْتُ مَنْ تُحِبُّهُ نَفْسِي. طَلَبْتُهُ فَمَا وَجَدْتُهُ.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246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007" y="175095"/>
            <a:ext cx="11789924" cy="6328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2:3 إِنِّي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أَقُومُ وَأَطُوفُ فِي الْمَدِينَةِ، فِي الأَسْوَاقِ وَفِي الشَّوَارِعِ، أَطْلُبُ مَنْ تُحِبُّهُ 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نَفْسِي.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78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3973" y="227763"/>
            <a:ext cx="11146220" cy="6328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3:3 وَجَدَنِي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الْحَرَسُ الطَّائِفُ فِي الْمَدِينَةِ، فَقُلْتُ: «أَرَأَيْتُمْ مَنْ تُحِبُّهُ نَفْسِي؟»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39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363948"/>
            <a:ext cx="11146220" cy="6328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4:3 فَمَا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جَاوَزْتُهُمْ إِلاَّ قَلِيلاً حَتَّى وَجَدْتُ مَنْ تُحِبُّهُ نَفْسِي، فَأَمْسَكْتُهُ وَلَمْ أَرْخِهِ، 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39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179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الحوار الثالث : نمو المحبة</a:t>
            </a:r>
          </a:p>
          <a:p>
            <a:pPr lvl="0" algn="ctr" rtl="1">
              <a:lnSpc>
                <a:spcPct val="150000"/>
              </a:lnSpc>
            </a:pPr>
            <a:r>
              <a:rPr lang="ar-EG" sz="8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ص6:3- </a:t>
            </a:r>
            <a:r>
              <a:rPr lang="ar-EG" sz="8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ص1:5</a:t>
            </a:r>
            <a:endParaRPr lang="ar-EG" sz="8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70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6:3 مَنْ هذِهِ الطَّالِعَةُ مِنَ الْبَرِّيَّةِ كَأَعْمِدَةٍ مِنْ دُخَانٍ، مُعَطَّرَةً بِالْمُرِّ وَاللُّبَانِ وَبِكُلِّ أَذِرَّةِ التَّاجِرِ؟</a:t>
            </a:r>
            <a:endParaRPr lang="ar-EG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7:3 </a:t>
            </a:r>
            <a:r>
              <a:rPr lang="ar-EG" sz="8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هُوَذَا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تَخْتُ سُلَيْمَانَ حَوْلَهُ سِتُّونَ جَبَّارًا مِنْ جَبَابِرَةِ إِسْرَائِيلَ.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6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8:3 كُلُّهُمْ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قَابِضُونَ سُيُوفًا وَمُتَعَلِّمُونَ الْحَرْبَ. كُلُّ رَجُل سَيْفُهُ عَلَى فَخْذِهِ مِنْ هَوْلِ اللَّيْلِ.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1:4 هَا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أَنْتِ جَمِيلَةٌ يَا حَبِيبَتِي، هَا أَنْتِ جَمِيلَةٌ! عَيْنَاكِ حَمَامَتَانِ مِنْ تَحْتِ نَقَابِكِ.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4994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1:4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شَعْرُكِ كَقَطِيعِ مِعْزٍ رَابِضٍ عَلَى جَبَلِ جِلْعَادَ.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4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2:4 أَسْنَانُكِ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كَقَطِيعِ الْجَزَائِزِ الصَّادِرَةِ مِنَ الْغَسْلِ،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6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0194" y="889251"/>
            <a:ext cx="11522914" cy="45387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3:4 شَفَتَاكِ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كَسِلْكَةٍ مِنَ الْقِرْمِزِ، وَفَمُكِ حُلْوٌ. خَدُّكِ كَفِلْقَةِ رُمَّانَةٍ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6862" y="1419577"/>
            <a:ext cx="11522914" cy="38303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4:4 عُنُقُكِ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كَبُرْجِ دَاوُدَ الْمَبْنِيِّ لِلأَسْلِحَةِ.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5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78035" y="1829480"/>
            <a:ext cx="11522914" cy="21434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5:4 ثَدْيَاكِ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كَخِشْفَتَيْ ظَبْيَةٍ،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0738" y="111039"/>
            <a:ext cx="11522914" cy="59784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6:4 إِلَى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أَنْ يَفِيحَ النَّهَارُ 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..</a:t>
            </a:r>
          </a:p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أَذْهَبُ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إِلَى جَبَلِ الْمُرِّ وَإِلَى تَلِّ اللُّبَانِ.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49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09565" y="1340750"/>
            <a:ext cx="11522914" cy="38618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9:4 قَدْ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سَبَيْتِ قَلْبِي يَا أُخْتِي الْعَرُوسُ.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3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1283" y="947617"/>
            <a:ext cx="11522914" cy="44220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10:4 مَا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أَحْسَنَ حُبَّكِ يَا أُخْتِي الْعَرُوسُ!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1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179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الحوار الرابع : اختبار المحبة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ص2:5- ص12:6</a:t>
            </a:r>
          </a:p>
        </p:txBody>
      </p:sp>
    </p:spTree>
    <p:extLst>
      <p:ext uri="{BB962C8B-B14F-4D97-AF65-F5344CB8AC3E}">
        <p14:creationId xmlns:p14="http://schemas.microsoft.com/office/powerpoint/2010/main" val="327459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179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2:5 أَنَا نَائِمَةٌ وَقَلْبِي مُسْتَيْقِظٌ. صَوْتُ حَبِيبِي قَارِعًا: </a:t>
            </a:r>
            <a:endParaRPr lang="ar-EG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4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73971" y="539052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3:5 قَدْ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خَلَعْتُ 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ثَوْبِي .. </a:t>
            </a:r>
          </a:p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قَدْ غَسَلْتُ رِجْلَيَّ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54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2338" y="97275"/>
            <a:ext cx="11146220" cy="647862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6:5 فَتَحْتُ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لِحَبِيبِي، لكِنَّ حَبِيبِي تَحَوَّلَ وَعَبَرَ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.. طَلَبْتُهُ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فَمَا وَجَدْتُهُ. دَعَوْتُهُ فَمَا أَجَابَنِي.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2374" y="247222"/>
            <a:ext cx="11498094" cy="63286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7:5 وَجَدَنِي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الْحَرَسُ الطَّائِفُ فِي الْمَدِينَةِ. ضَرَبُونِي. جَرَحُونِي.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615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10:5 حَبِيبِي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أَبْيَضُ وَأَحْمَرُ. مُعْلَمٌ بَيْنَ رَبْوَةٍ.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1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73971" y="325045"/>
            <a:ext cx="11146220" cy="61341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11:5 رَأْسُهُ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ذَهَبٌ إِبْرِيزٌ. قُصَصُهُ مُسْتَرْسِلَةٌ حَالِكَةٌ كَالْغُرَابِ.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8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615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12:5 عَيْنَاهُ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كَالْحَمَامِ عَلَى مَجَارِي الْمِيَاهِ،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72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6153" y="1689265"/>
            <a:ext cx="11146220" cy="26147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13:5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شَفَتَاهُ سُوْسَنٌ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1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69574" y="2036106"/>
            <a:ext cx="11146220" cy="21259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14:5 يَدَاهُ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حَلْقَتَانِ مِنْ ذَهَبٍ،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31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615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15:5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طَلْعَتُهُ كَلُبْنَانَ. فَتًى كَالأَرْزِ.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9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15608" y="305589"/>
            <a:ext cx="11146220" cy="62313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16:5 حَلْقُهُ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حَلاَوَةٌ وَكُلُّهُ مُشْتَهَيَاتٌ. هذَا حَبِيبِي، وَهذَا خَلِيلِي، يَا بَنَاتِ أُورُشَلِيمَ.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8042" y="1894215"/>
            <a:ext cx="11146220" cy="24728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3:6 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أَنَا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لِحَبِيبِي وَحَبِيبِي لِي.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73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394" y="1292773"/>
            <a:ext cx="11146220" cy="40517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4:6 أَنْتِ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جَمِيلَةٌ يَا حَبِيبَتِي </a:t>
            </a: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.. مُرْهِبَةٌ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كَجَيْشٍ بِأَلْوِيَةٍ.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6153" y="1200533"/>
            <a:ext cx="11146220" cy="3955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10:6 مُشْرِفَةُ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مِثْلَ الصَّبَاحِ، جَمِيلَةٌ كَالْقَمَرِ،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1686910"/>
            <a:ext cx="11146220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الحوار الخامس : ثمار المحبة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ص13:6- ص7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7649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3" y="305582"/>
            <a:ext cx="11146220" cy="60368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13:6 اِرْجِعِي، ارْجِعِي يَا </a:t>
            </a:r>
            <a:r>
              <a:rPr lang="ar-EG" sz="88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شُولَمِّيثُ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 ارْجِعِي، ارْجِعِي فَنَنْظُرَ إِلَيْكِ.</a:t>
            </a:r>
            <a:endParaRPr lang="ar-EG" sz="8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8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46346" y="2017650"/>
            <a:ext cx="11146220" cy="23987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1:7 مَا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أَجْمَلَ رِجْلَيْكِ بِالنَّعْلَيْنِ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97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46346" y="2017650"/>
            <a:ext cx="11146220" cy="23987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2:7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بَطْنُكِ صُبْرَةُ حِنْطَةٍ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46346" y="2017650"/>
            <a:ext cx="11146220" cy="23987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3:7 ثَدْيَاكِ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كَخَشْفَتَيْنِ، تَوْأَمَيْ ظَبْيَةٍ.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71248" y="247217"/>
            <a:ext cx="11146220" cy="57839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4:7 عُنُقُكِ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كَبُرْجٍ مِنْ عَاجٍ. عَيْنَاكِ كَالْبِرَكِ فِي </a:t>
            </a:r>
            <a:r>
              <a:rPr lang="ar-EG" sz="88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حَشْبُون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.. أَنْفُكِ كَبُرْجِ لُبْنَانَ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46346" y="2017650"/>
            <a:ext cx="11146220" cy="23987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5:7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وَشَعْرُ رَأْسِكِ كَأُرْجُوَانٍ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41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1792" y="1219982"/>
            <a:ext cx="11146220" cy="43247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6:7 مَا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أَجْمَلَكِ وَمَا أَحْلاَكِ أَيَّتُهَا الْحَبِيبَةُ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9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9070" y="1161616"/>
            <a:ext cx="11146220" cy="44609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10:7 أَنَا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لِحَبِيبِي، وَإِلَيَّ اشْتِيَاقُهُ.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9070" y="1161616"/>
            <a:ext cx="11146220" cy="44609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11:7 تَعَالَ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يَا حَبِيبِي لِنَخْرُجْ إِلَى الْحَقْلِ،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8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0352" y="1686910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الحوار السادس : اشتياق المحبة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ص8</a:t>
            </a:r>
            <a:endParaRPr kumimoji="0" lang="en-US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3469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19591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1:8 لَيْتَكَ كَأَخٍ لِي الرَّاضِعِ ثَدْيَيْ أُمِّي، فَأَجِدَكَ فِي الْخَارِجِ وَأُقَبِّلَكَ وَلاَ يُخْزُونَنِي.</a:t>
            </a:r>
            <a:endParaRPr lang="ar-EG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1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5095" y="1258893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3:8 شِمَالُهُ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تَحْتَ رَأْسِي، وَيَمِينُهُ تُعَانِقُنِي.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3779" y="714144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5:8 مَنْ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هذِهِ الطَّالِعَةُ مِنَ الْبَرِّيَّةِ مُسْتَنِدَةً عَلَى حَبِيبِهَا؟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3779" y="2001549"/>
            <a:ext cx="11908221" cy="23339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6:8 لأَنَّ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الْمَحَبَّةَ قَوِيَّةٌ كَالْمَوْتِ.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44349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7:8 مِيَاهٌ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كَثِيرَةٌ لاَ تَسْتَطِيعُ أَنْ تُطْفِئَ الْمَحَبَّةَ،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4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19591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8:8 لَنَا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أُخْتٌ صَغِيرَةٌ لَيْسَ لَهَا ثَدْيَانِ. فَمَاذَا نَصْنَعُ لأُخْتِنَا فِي يَوْمٍ تُخْطَبُ؟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4550" y="286124"/>
            <a:ext cx="11908221" cy="59201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9:8</a:t>
            </a:r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إِنْ </a:t>
            </a:r>
            <a:r>
              <a:rPr lang="ar-EG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تَكُنْ سُورًا </a:t>
            </a:r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فَنَبْنِي </a:t>
            </a:r>
            <a:r>
              <a:rPr lang="ar-EG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عَلَيْهَا بُرْجَ فِضَّةٍ. </a:t>
            </a:r>
            <a:endParaRPr lang="ar-EG" sz="8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 algn="ctr" rtl="1">
              <a:lnSpc>
                <a:spcPct val="150000"/>
              </a:lnSpc>
            </a:pPr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وَإِنْ </a:t>
            </a:r>
            <a:r>
              <a:rPr lang="ar-EG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تَكُنْ بَابًا </a:t>
            </a:r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فَنَحْصُرُهَا </a:t>
            </a:r>
            <a:r>
              <a:rPr lang="ar-EG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بِأَلْوَاحِ أَرْزٍ.</a:t>
            </a:r>
            <a:endParaRPr kumimoji="0" lang="ar-EG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7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3779" y="1025429"/>
            <a:ext cx="11908221" cy="43197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lnSpc>
                <a:spcPct val="150000"/>
              </a:lnSpc>
            </a:pPr>
            <a:r>
              <a:rPr lang="ar-EG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14:8 اُهْرُبْ </a:t>
            </a:r>
            <a:r>
              <a:rPr lang="ar-EG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يَا حَبِيبِي، وَكُنْ كَالظَّبْيِ </a:t>
            </a:r>
            <a:endParaRPr kumimoji="0" lang="ar-EG" sz="8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42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3862" y="126125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الأول بداية المحبة</a:t>
            </a:r>
          </a:p>
        </p:txBody>
      </p:sp>
      <p:sp>
        <p:nvSpPr>
          <p:cNvPr id="5" name="Rectangle 4"/>
          <p:cNvSpPr/>
          <p:nvPr/>
        </p:nvSpPr>
        <p:spPr>
          <a:xfrm>
            <a:off x="6463863" y="2364824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</a:t>
            </a:r>
            <a:r>
              <a:rPr kumimoji="0" lang="ar-E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الثالث نمو المحبة</a:t>
            </a:r>
          </a:p>
        </p:txBody>
      </p:sp>
      <p:sp>
        <p:nvSpPr>
          <p:cNvPr id="6" name="Rectangle 5"/>
          <p:cNvSpPr/>
          <p:nvPr/>
        </p:nvSpPr>
        <p:spPr>
          <a:xfrm>
            <a:off x="6463862" y="4682358"/>
            <a:ext cx="5517930" cy="203375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الخامس </a:t>
            </a:r>
            <a:r>
              <a:rPr kumimoji="0" lang="ar-EG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ثمار المحبة</a:t>
            </a:r>
          </a:p>
        </p:txBody>
      </p:sp>
      <p:sp>
        <p:nvSpPr>
          <p:cNvPr id="7" name="Rectangle 6"/>
          <p:cNvSpPr/>
          <p:nvPr/>
        </p:nvSpPr>
        <p:spPr>
          <a:xfrm>
            <a:off x="310057" y="126125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</a:t>
            </a:r>
            <a:r>
              <a:rPr kumimoji="0" lang="ar-E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الثاني ضعف المحبة</a:t>
            </a:r>
          </a:p>
        </p:txBody>
      </p:sp>
      <p:sp>
        <p:nvSpPr>
          <p:cNvPr id="8" name="Rectangle 7"/>
          <p:cNvSpPr/>
          <p:nvPr/>
        </p:nvSpPr>
        <p:spPr>
          <a:xfrm>
            <a:off x="310056" y="2364824"/>
            <a:ext cx="5517930" cy="203375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الرابع </a:t>
            </a:r>
            <a:r>
              <a:rPr kumimoji="0" lang="ar-EG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اختبار المحبة</a:t>
            </a:r>
          </a:p>
        </p:txBody>
      </p:sp>
      <p:sp>
        <p:nvSpPr>
          <p:cNvPr id="9" name="Rectangle 8"/>
          <p:cNvSpPr/>
          <p:nvPr/>
        </p:nvSpPr>
        <p:spPr>
          <a:xfrm>
            <a:off x="310055" y="4682358"/>
            <a:ext cx="5517930" cy="203375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الحوار السادس </a:t>
            </a:r>
            <a:r>
              <a:rPr kumimoji="0" lang="ar-EG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اشتياق المحبة</a:t>
            </a:r>
          </a:p>
        </p:txBody>
      </p:sp>
    </p:spTree>
    <p:extLst>
      <p:ext uri="{BB962C8B-B14F-4D97-AF65-F5344CB8AC3E}">
        <p14:creationId xmlns:p14="http://schemas.microsoft.com/office/powerpoint/2010/main" val="155636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734</Words>
  <Application>Microsoft Office PowerPoint</Application>
  <PresentationFormat>Widescreen</PresentationFormat>
  <Paragraphs>97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Office Theme</vt:lpstr>
      <vt:lpstr>جولة سريعة في سفر النشيد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جولة سريعة في سفر النشيد</dc:title>
  <dc:creator>M</dc:creator>
  <cp:lastModifiedBy>Home</cp:lastModifiedBy>
  <cp:revision>32</cp:revision>
  <dcterms:created xsi:type="dcterms:W3CDTF">2022-08-10T08:59:24Z</dcterms:created>
  <dcterms:modified xsi:type="dcterms:W3CDTF">2022-08-27T15:33:54Z</dcterms:modified>
</cp:coreProperties>
</file>