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8" r:id="rId7"/>
    <p:sldId id="262" r:id="rId8"/>
    <p:sldId id="263" r:id="rId9"/>
    <p:sldId id="264" r:id="rId10"/>
    <p:sldId id="265" r:id="rId11"/>
    <p:sldId id="269"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15D669B5-ACC1-4775-A469-83BF5EB5BD29}" type="datetimeFigureOut">
              <a:rPr lang="en-US" smtClean="0"/>
              <a:t>3/24/2022</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CFD240C-9EA5-4EB8-9DBA-B1103BF5A388}"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5D669B5-ACC1-4775-A469-83BF5EB5BD29}" type="datetimeFigureOut">
              <a:rPr lang="en-US" smtClean="0"/>
              <a:t>3/24/2022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CFD240C-9EA5-4EB8-9DBA-B1103BF5A38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15D669B5-ACC1-4775-A469-83BF5EB5BD29}" type="datetimeFigureOut">
              <a:rPr lang="en-US" smtClean="0"/>
              <a:t>3/24/2022</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CFD240C-9EA5-4EB8-9DBA-B1103BF5A388}"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5D669B5-ACC1-4775-A469-83BF5EB5BD29}" type="datetimeFigureOut">
              <a:rPr lang="en-US" smtClean="0"/>
              <a:t>3/24/2022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5CFD240C-9EA5-4EB8-9DBA-B1103BF5A388}"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5D669B5-ACC1-4775-A469-83BF5EB5BD29}" type="datetimeFigureOut">
              <a:rPr lang="en-US" smtClean="0"/>
              <a:t>3/24/2022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5CFD240C-9EA5-4EB8-9DBA-B1103BF5A38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5D669B5-ACC1-4775-A469-83BF5EB5BD29}" type="datetimeFigureOut">
              <a:rPr lang="en-US" smtClean="0"/>
              <a:t>3/24/2022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CFD240C-9EA5-4EB8-9DBA-B1103BF5A388}"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5D669B5-ACC1-4775-A469-83BF5EB5BD29}" type="datetimeFigureOut">
              <a:rPr lang="en-US" smtClean="0"/>
              <a:t>3/24/2022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CFD240C-9EA5-4EB8-9DBA-B1103BF5A38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15D669B5-ACC1-4775-A469-83BF5EB5BD29}" type="datetimeFigureOut">
              <a:rPr lang="en-US" smtClean="0"/>
              <a:t>3/24/2022</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CFD240C-9EA5-4EB8-9DBA-B1103BF5A388}"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15D669B5-ACC1-4775-A469-83BF5EB5BD29}" type="datetimeFigureOut">
              <a:rPr lang="en-US" smtClean="0"/>
              <a:t>3/24/2022</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CFD240C-9EA5-4EB8-9DBA-B1103BF5A388}"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5D669B5-ACC1-4775-A469-83BF5EB5BD29}" type="datetimeFigureOut">
              <a:rPr lang="en-US" smtClean="0"/>
              <a:t>3/24/2022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CFD240C-9EA5-4EB8-9DBA-B1103BF5A38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5D669B5-ACC1-4775-A469-83BF5EB5BD29}" type="datetimeFigureOut">
              <a:rPr lang="en-US" smtClean="0"/>
              <a:t>3/24/2022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CFD240C-9EA5-4EB8-9DBA-B1103BF5A38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15D669B5-ACC1-4775-A469-83BF5EB5BD29}" type="datetimeFigureOut">
              <a:rPr lang="en-US" smtClean="0"/>
              <a:t>3/24/2022</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5CFD240C-9EA5-4EB8-9DBA-B1103BF5A388}"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426368"/>
            <a:ext cx="7776864" cy="17784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8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المطر المبكر والمتأخر</a:t>
            </a:r>
            <a:endParaRPr lang="en-US" sz="8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4716016" y="2708920"/>
            <a:ext cx="425167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تث10:11-14</a:t>
            </a:r>
            <a:endParaRPr lang="en-US" sz="60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Rectangle 6"/>
          <p:cNvSpPr/>
          <p:nvPr/>
        </p:nvSpPr>
        <p:spPr>
          <a:xfrm>
            <a:off x="284318" y="2691052"/>
            <a:ext cx="425167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ار23:5-25</a:t>
            </a:r>
            <a:endParaRPr lang="en-US" sz="60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Rectangle 7"/>
          <p:cNvSpPr/>
          <p:nvPr/>
        </p:nvSpPr>
        <p:spPr>
          <a:xfrm>
            <a:off x="2809407" y="5587364"/>
            <a:ext cx="425167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يؤ23:2</a:t>
            </a:r>
            <a:endParaRPr lang="en-US" sz="60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9" name="Rectangle 8"/>
          <p:cNvSpPr/>
          <p:nvPr/>
        </p:nvSpPr>
        <p:spPr>
          <a:xfrm>
            <a:off x="4716016" y="4108528"/>
            <a:ext cx="425167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زك1:10</a:t>
            </a:r>
            <a:endParaRPr lang="en-US" sz="60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10" name="Rectangle 9"/>
          <p:cNvSpPr/>
          <p:nvPr/>
        </p:nvSpPr>
        <p:spPr>
          <a:xfrm>
            <a:off x="284318" y="4108528"/>
            <a:ext cx="425167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يع7:5</a:t>
            </a:r>
            <a:endParaRPr lang="en-US" sz="60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58071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88640"/>
            <a:ext cx="777686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1- معنى المطر </a:t>
            </a:r>
            <a:r>
              <a:rPr lang="ar-EG" sz="4400" b="1" dirty="0">
                <a:solidFill>
                  <a:srgbClr val="FFFF00"/>
                </a:solidFill>
                <a:effectLst>
                  <a:outerShdw blurRad="38100" dist="38100" dir="2700000" algn="tl">
                    <a:srgbClr val="000000">
                      <a:alpha val="43137"/>
                    </a:srgbClr>
                  </a:outerShdw>
                </a:effectLst>
                <a:latin typeface="Arial" pitchFamily="34" charset="0"/>
                <a:cs typeface="Arial" pitchFamily="34" charset="0"/>
              </a:rPr>
              <a:t>المبكر والمتأخر</a:t>
            </a:r>
            <a:endParaRPr lang="en-US" sz="44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79512" y="908720"/>
            <a:ext cx="8856476" cy="5760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rtl="1"/>
            <a:r>
              <a:rPr lang="ar-EG" sz="3600" b="1" dirty="0">
                <a:solidFill>
                  <a:prstClr val="white"/>
                </a:solidFill>
                <a:effectLst>
                  <a:outerShdw blurRad="38100" dist="38100" dir="2700000" algn="tl">
                    <a:srgbClr val="000000">
                      <a:alpha val="43137"/>
                    </a:srgbClr>
                  </a:outerShdw>
                </a:effectLst>
                <a:latin typeface="Arial" pitchFamily="34" charset="0"/>
                <a:cs typeface="Arial" pitchFamily="34" charset="0"/>
              </a:rPr>
              <a:t>لأَنَّ الأَرْضَ الَّتِي أَنْتَ دَاخِلٌ إِلَيْهَا لِكَيْ تَمْتَلِكَهَا لَيْسَتْ مِثْلَ أَرْضِ مِصْرَ الَّتِي خَرَجْتَ مِنْهَا، حَيْثُ كُنْتَ تَزْرَعُ زَرْعَكَ وَتَسْقِيهِ بِرِجْلِكَ كَبُسْتَانِ بُقُول. بَلْ الأَرْضُ الَّتِي أَنْتُمْ عَابِرُونَ إِلَيْهَا لِكَيْ تَمْتَلِكُوهَا، هِيَ أَرْضُ جِبَال وَبِقَاعٍ. مِنْ مَطَرِ السَّمَاءِ تَشْرَبُ مَاءً. أَرْضٌ يَعْتَنِي بِهَا الرَّبُّ إِلهُكَ. عَيْنَا الرَّبِّ إِلهِكَ عَلَيْهَا دَائِمًا مِنْ أَوَّلِ السَّنَةِ إِلَى آخِرِهَا «فَإِذَا سَمِعْتُمْ لِوَصَايَايَ الَّتِي أَنَا أُوصِيكُمْ بِهَا الْيَوْمَ لِتُحِبُّوا الرَّبَّ إِلهَكُمْ وَتَعْبُدُوهُ مِنْ كُلِّ قُلُوبِكُمْ وَمِنْ كُلِّ أَنْفُسِكُمْ</a:t>
            </a:r>
            <a:r>
              <a:rPr lang="ar-EG" sz="36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3600" b="1" dirty="0" smtClean="0">
                <a:effectLst>
                  <a:outerShdw blurRad="38100" dist="38100" dir="2700000" algn="tl">
                    <a:srgbClr val="000000">
                      <a:alpha val="43137"/>
                    </a:srgbClr>
                  </a:outerShdw>
                </a:effectLst>
                <a:latin typeface="Arial" pitchFamily="34" charset="0"/>
                <a:cs typeface="Arial" pitchFamily="34" charset="0"/>
              </a:rPr>
              <a:t>أُعْطِي مَطَرَ أَرْضِكُمْ فِي حِينِهِ: الْمُبَكِّرَ وَالْمُتَأَخِّرَ. فَتَجْمَعُ حِنْطَتَكَ وَخَمْرَكَ وَزَيْتَكَ.</a:t>
            </a:r>
            <a:r>
              <a:rPr lang="ar-EG" sz="36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p>
          <a:p>
            <a:pPr algn="ctr" rtl="1"/>
            <a:r>
              <a:rPr lang="ar-EG"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تث10:11-14</a:t>
            </a:r>
            <a:endPar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4725304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88640"/>
            <a:ext cx="7776864"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2- سلطان الله</a:t>
            </a:r>
            <a:endParaRPr lang="en-US"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80020" y="1700808"/>
            <a:ext cx="8856476" cy="4968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rtl="1"/>
            <a:r>
              <a:rPr lang="ar-EG" sz="6000" b="1" dirty="0">
                <a:solidFill>
                  <a:prstClr val="white"/>
                </a:solidFill>
                <a:effectLst>
                  <a:outerShdw blurRad="38100" dist="38100" dir="2700000" algn="tl">
                    <a:srgbClr val="000000">
                      <a:alpha val="43137"/>
                    </a:srgbClr>
                  </a:outerShdw>
                </a:effectLst>
                <a:latin typeface="Arial" pitchFamily="34" charset="0"/>
                <a:cs typeface="Arial" pitchFamily="34" charset="0"/>
              </a:rPr>
              <a:t>وَلَمْ يَقُولُوا بِقُلُوبِهِمْ: لِنَخَفِ الرَّبَّ إِلهَنَا الَّذِي يُعْطِي الْمَطَرَ الْمُبَكِّرَ وَالْمُتَأَخِّرَ فِي وَقْتِهِ. يَحْفَظُ لَنَا أَسَابِيعَ الْحَصَادِ الْمَفْرُوضَةَ</a:t>
            </a:r>
            <a:r>
              <a:rPr lang="ar-EG" sz="6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a:t>
            </a:r>
          </a:p>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ار24:5</a:t>
            </a:r>
            <a:endParaRPr lang="en-US"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592853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88640"/>
            <a:ext cx="7776864"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على البحر</a:t>
            </a:r>
            <a:endParaRPr lang="en-US"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80020" y="1700808"/>
            <a:ext cx="8856476" cy="4968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rtl="1"/>
            <a:r>
              <a:rPr lang="ar-EG" sz="5400" b="1" dirty="0">
                <a:solidFill>
                  <a:prstClr val="white"/>
                </a:solidFill>
                <a:effectLst>
                  <a:outerShdw blurRad="38100" dist="38100" dir="2700000" algn="tl">
                    <a:srgbClr val="000000">
                      <a:alpha val="43137"/>
                    </a:srgbClr>
                  </a:outerShdw>
                </a:effectLst>
                <a:latin typeface="Arial" pitchFamily="34" charset="0"/>
                <a:cs typeface="Arial" pitchFamily="34" charset="0"/>
              </a:rPr>
              <a:t>أَإِيَّايَ لاَ تَخْشَوْنَ، يَقُولُ الرَّبُّ؟ أَوَلاَ تَرْتَعِدُونَ مِنْ وَجْهِي؟ أَنَا الَّذِي وَضَعْتُ الرَّمْلَ تُخُومًا لِلْبَحْرِ فَرِيضَةً أَبَدِيَّةً لاَ يَتَعَدَّاهَا، فَتَتَلاَطَمُ وَلاَ تَسْتَطِيعُ، وَتَعِجُّ أَمْوَاجُهُ وَلاَ تَتَجَاوَزُهَا</a:t>
            </a:r>
            <a:r>
              <a:rPr lang="ar-EG" sz="54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a:t>
            </a:r>
          </a:p>
          <a:p>
            <a:pPr algn="ctr" rtl="1"/>
            <a:r>
              <a:rPr lang="ar-EG"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ار22:5</a:t>
            </a:r>
            <a:endParaRPr lang="en-US" sz="54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9693400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88640"/>
            <a:ext cx="7776864"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على المطر</a:t>
            </a:r>
            <a:endParaRPr lang="ar-EG"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80020" y="1700808"/>
            <a:ext cx="8856476" cy="4968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rtl="1"/>
            <a:r>
              <a:rPr lang="ar-EG" sz="6000" b="1" dirty="0">
                <a:solidFill>
                  <a:prstClr val="white"/>
                </a:solidFill>
                <a:effectLst>
                  <a:outerShdw blurRad="38100" dist="38100" dir="2700000" algn="tl">
                    <a:srgbClr val="000000">
                      <a:alpha val="43137"/>
                    </a:srgbClr>
                  </a:outerShdw>
                </a:effectLst>
                <a:latin typeface="Arial" pitchFamily="34" charset="0"/>
                <a:cs typeface="Arial" pitchFamily="34" charset="0"/>
              </a:rPr>
              <a:t>وَلَمْ يَقُولُوا بِقُلُوبِهِمْ: لِنَخَفِ الرَّبَّ إِلهَنَا الَّذِي يُعْطِي الْمَطَرَ الْمُبَكِّرَ وَالْمُتَأَخِّرَ فِي وَقْتِهِ. يَحْفَظُ لَنَا أَسَابِيعَ الْحَصَادِ الْمَفْرُوضَةَ.</a:t>
            </a:r>
          </a:p>
          <a:p>
            <a:pPr algn="ctr" rtl="1"/>
            <a:r>
              <a:rPr lang="ar-EG" sz="6000" b="1" dirty="0">
                <a:solidFill>
                  <a:srgbClr val="FFFF00"/>
                </a:solidFill>
                <a:effectLst>
                  <a:outerShdw blurRad="38100" dist="38100" dir="2700000" algn="tl">
                    <a:srgbClr val="000000">
                      <a:alpha val="43137"/>
                    </a:srgbClr>
                  </a:outerShdw>
                </a:effectLst>
                <a:latin typeface="Arial" pitchFamily="34" charset="0"/>
                <a:cs typeface="Arial" pitchFamily="34" charset="0"/>
              </a:rPr>
              <a:t>ار24:5</a:t>
            </a:r>
            <a:endParaRPr lang="en-US"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14786138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37499" y="260648"/>
            <a:ext cx="173139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امثلة</a:t>
            </a:r>
            <a:endPar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251520" y="764704"/>
            <a:ext cx="8781121"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استير</a:t>
            </a:r>
            <a:r>
              <a:rPr lang="ar-EG"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«فَلَمَّا رَأَى الْمَلِكُ أَسْتِيرَ الْمَلِكَةَ وَاقِفَةً فِي الدَّارِ نَالَتْ نِعْمَةً فِي </a:t>
            </a:r>
            <a:r>
              <a:rPr lang="ar-EG" sz="4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عَيْنَيْهِ </a:t>
            </a:r>
            <a:r>
              <a:rPr lang="ar-EG"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اس 2:5  </a:t>
            </a:r>
            <a:endParaRPr lang="en-US" sz="4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1" name="Rectangle 10"/>
          <p:cNvSpPr/>
          <p:nvPr/>
        </p:nvSpPr>
        <p:spPr>
          <a:xfrm>
            <a:off x="251520" y="2204864"/>
            <a:ext cx="8777851" cy="1584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موسى</a:t>
            </a:r>
            <a:r>
              <a:rPr lang="ar-EG"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وَلَمَّا فَتَحَتْهُ رَأَتِ الْوَلَدَ، وَإِذَا هُوَ صَبِيٌّ يَبْكِي. فَرَقَّتْ لَهُ وَقَالَتْ: «هذَا مِنْ أَوْلاَدِ الْعِبْرَانِيِّينَ</a:t>
            </a:r>
            <a:r>
              <a:rPr lang="ar-EG" sz="4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خر6:2</a:t>
            </a:r>
            <a:endParaRPr lang="en-US" sz="4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Rectangle 11"/>
          <p:cNvSpPr/>
          <p:nvPr/>
        </p:nvSpPr>
        <p:spPr>
          <a:xfrm>
            <a:off x="251520" y="5157192"/>
            <a:ext cx="8777851" cy="1584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الرسل</a:t>
            </a:r>
            <a:r>
              <a:rPr lang="ar-EG" sz="36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3600" b="1" dirty="0">
                <a:solidFill>
                  <a:prstClr val="white"/>
                </a:solidFill>
                <a:effectLst>
                  <a:outerShdw blurRad="38100" dist="38100" dir="2700000" algn="tl">
                    <a:srgbClr val="000000">
                      <a:alpha val="43137"/>
                    </a:srgbClr>
                  </a:outerShdw>
                </a:effectLst>
                <a:latin typeface="Arial" pitchFamily="34" charset="0"/>
                <a:cs typeface="Arial" pitchFamily="34" charset="0"/>
              </a:rPr>
              <a:t>ثُمَّ قَالَ لَهُمْ</a:t>
            </a:r>
            <a:r>
              <a:rPr lang="ar-EG" sz="36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:«أَيُّهَا </a:t>
            </a:r>
            <a:r>
              <a:rPr lang="ar-EG" sz="3600" b="1" dirty="0">
                <a:solidFill>
                  <a:prstClr val="white"/>
                </a:solidFill>
                <a:effectLst>
                  <a:outerShdw blurRad="38100" dist="38100" dir="2700000" algn="tl">
                    <a:srgbClr val="000000">
                      <a:alpha val="43137"/>
                    </a:srgbClr>
                  </a:outerShdw>
                </a:effectLst>
                <a:latin typeface="Arial" pitchFamily="34" charset="0"/>
                <a:cs typeface="Arial" pitchFamily="34" charset="0"/>
              </a:rPr>
              <a:t>الرِّجَالُ الإِسْرَائِيلِيُّونَ، احْتَرِزُوا لأَنْفُسِكُمْ مِنْ جِهَةِ هؤُلاَءِ النَّاسِ فِي مَا أَنْتُمْ مُزْمِعُونَ أَنْ </a:t>
            </a:r>
            <a:r>
              <a:rPr lang="ar-EG" sz="36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تَفْعَلُوا </a:t>
            </a:r>
            <a:r>
              <a:rPr lang="ar-EG"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اع 35:5</a:t>
            </a:r>
            <a:endPar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Rectangle 5"/>
          <p:cNvSpPr/>
          <p:nvPr/>
        </p:nvSpPr>
        <p:spPr>
          <a:xfrm>
            <a:off x="251520" y="3861048"/>
            <a:ext cx="8777851" cy="12368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يوسف</a:t>
            </a:r>
            <a:r>
              <a:rPr lang="ar-EG" sz="3600" b="1" dirty="0">
                <a:solidFill>
                  <a:prstClr val="white"/>
                </a:solidFill>
                <a:effectLst>
                  <a:outerShdw blurRad="38100" dist="38100" dir="2700000" algn="tl">
                    <a:srgbClr val="000000">
                      <a:alpha val="43137"/>
                    </a:srgbClr>
                  </a:outerShdw>
                </a:effectLst>
                <a:latin typeface="Arial" pitchFamily="34" charset="0"/>
                <a:cs typeface="Arial" pitchFamily="34" charset="0"/>
              </a:rPr>
              <a:t>: فَقَالَ يَهُوذَا لإِخْوَتِهِ: «مَا الْفَائِدَةُ أَنْ نَقْتُلَ أَخَانَا وَنُخْفِيَ دَمَهُ</a:t>
            </a:r>
            <a:r>
              <a:rPr lang="ar-EG" sz="36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تك 26:37</a:t>
            </a:r>
            <a:endPar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395707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88640"/>
            <a:ext cx="7776864"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3- الله له مواقيت</a:t>
            </a:r>
            <a:endParaRPr lang="en-US"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80020" y="1700808"/>
            <a:ext cx="8856476" cy="4968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rtl="1"/>
            <a:r>
              <a:rPr lang="ar-EG" sz="6000" b="1" dirty="0">
                <a:solidFill>
                  <a:prstClr val="white"/>
                </a:solidFill>
                <a:effectLst>
                  <a:outerShdw blurRad="38100" dist="38100" dir="2700000" algn="tl">
                    <a:srgbClr val="000000">
                      <a:alpha val="43137"/>
                    </a:srgbClr>
                  </a:outerShdw>
                </a:effectLst>
                <a:latin typeface="Arial" pitchFamily="34" charset="0"/>
                <a:cs typeface="Arial" pitchFamily="34" charset="0"/>
              </a:rPr>
              <a:t>اُطْلُبُوا مِنَ الرَّبِّ الْمَطَرَ فِي أَوَانِ الْمَطَرِ الْمُتَأَخِّرِ، فَيَصْنَعَ الرَّبُّ بُرُوقًا وَيُعْطِيَهُمْ مَطَرَ الْوَبْلِ. لِكُلِّ إِنْسَانٍ عُشْبًا فِي الْحَقْلِ</a:t>
            </a:r>
            <a:r>
              <a:rPr lang="ar-EG" sz="6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a:t>
            </a:r>
          </a:p>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زك1:10</a:t>
            </a:r>
            <a:endParaRPr lang="en-US"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1382049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37499" y="260648"/>
            <a:ext cx="173139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امثلة</a:t>
            </a:r>
            <a:endParaRPr lang="en-US" sz="4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79512" y="1196752"/>
            <a:ext cx="8781121" cy="2088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ابرام</a:t>
            </a:r>
            <a:r>
              <a:rPr lang="ar-EG" sz="44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4400" b="1" dirty="0">
                <a:solidFill>
                  <a:prstClr val="white"/>
                </a:solidFill>
                <a:effectLst>
                  <a:outerShdw blurRad="38100" dist="38100" dir="2700000" algn="tl">
                    <a:srgbClr val="000000">
                      <a:alpha val="43137"/>
                    </a:srgbClr>
                  </a:outerShdw>
                </a:effectLst>
                <a:latin typeface="Arial" pitchFamily="34" charset="0"/>
                <a:cs typeface="Arial" pitchFamily="34" charset="0"/>
              </a:rPr>
              <a:t>«فَقَالَ لأَبْرَامَ: «اعْلَمْ يَقِينًا أَنَّ نَسْلَكَ سَيَكُونُ غَرِيبًا فِي أَرْضٍ لَيْسَتْ لَهُمْ، وَيُسْتَعْبَدُونَ لَهُمْ. </a:t>
            </a:r>
            <a:r>
              <a:rPr lang="ar-EG" sz="4400" b="1">
                <a:solidFill>
                  <a:prstClr val="white"/>
                </a:solidFill>
                <a:effectLst>
                  <a:outerShdw blurRad="38100" dist="38100" dir="2700000" algn="tl">
                    <a:srgbClr val="000000">
                      <a:alpha val="43137"/>
                    </a:srgbClr>
                  </a:outerShdw>
                </a:effectLst>
                <a:latin typeface="Arial" pitchFamily="34" charset="0"/>
                <a:cs typeface="Arial" pitchFamily="34" charset="0"/>
              </a:rPr>
              <a:t>فَيُذِلُّونَهُمْ أَرْبَعَ مِئَةِ سَنَةٍ». </a:t>
            </a:r>
            <a:r>
              <a:rPr lang="ar-EG" sz="4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تك13:15</a:t>
            </a:r>
            <a:endParaRPr lang="en-US" sz="44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1" name="Rectangle 10"/>
          <p:cNvSpPr/>
          <p:nvPr/>
        </p:nvSpPr>
        <p:spPr>
          <a:xfrm>
            <a:off x="251520" y="3429000"/>
            <a:ext cx="8637105" cy="1552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موسى</a:t>
            </a:r>
            <a:r>
              <a:rPr lang="ar-EG" sz="4400" b="1" dirty="0">
                <a:solidFill>
                  <a:prstClr val="white"/>
                </a:solidFill>
                <a:effectLst>
                  <a:outerShdw blurRad="38100" dist="38100" dir="2700000" algn="tl">
                    <a:srgbClr val="000000">
                      <a:alpha val="43137"/>
                    </a:srgbClr>
                  </a:outerShdw>
                </a:effectLst>
                <a:latin typeface="Arial" pitchFamily="34" charset="0"/>
                <a:cs typeface="Arial" pitchFamily="34" charset="0"/>
              </a:rPr>
              <a:t>: وَلَمَّا كَمِلَتْ لَهُ مُدَّةُ أَرْبَعِينَ سَنَةً، خَطَرَ عَلَى بَالِهِ أَنْ يَفْتَقِدَ إِخْوَتَهُ بَنِي </a:t>
            </a:r>
            <a:r>
              <a:rPr lang="ar-EG" sz="44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إِسْرَائِيلَ </a:t>
            </a:r>
            <a:r>
              <a:rPr lang="ar-EG" sz="4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اع23:7</a:t>
            </a:r>
            <a:endParaRPr lang="en-US" sz="44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Rectangle 11"/>
          <p:cNvSpPr/>
          <p:nvPr/>
        </p:nvSpPr>
        <p:spPr>
          <a:xfrm>
            <a:off x="251520" y="5157192"/>
            <a:ext cx="8637105"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يوسف</a:t>
            </a:r>
            <a:r>
              <a:rPr lang="ar-EG" sz="4400" b="1" dirty="0">
                <a:solidFill>
                  <a:prstClr val="white"/>
                </a:solidFill>
                <a:effectLst>
                  <a:outerShdw blurRad="38100" dist="38100" dir="2700000" algn="tl">
                    <a:srgbClr val="000000">
                      <a:alpha val="43137"/>
                    </a:srgbClr>
                  </a:outerShdw>
                </a:effectLst>
                <a:latin typeface="Arial" pitchFamily="34" charset="0"/>
                <a:cs typeface="Arial" pitchFamily="34" charset="0"/>
              </a:rPr>
              <a:t>: وَلكِنْ لَمْ يَذْكُرْ رَئِيسُ السُّقَاةِ يُوسُفَ بَلْ </a:t>
            </a:r>
            <a:r>
              <a:rPr lang="ar-EG" sz="44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نَسِيَهُ </a:t>
            </a:r>
            <a:r>
              <a:rPr lang="ar-EG" sz="4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تك23:40</a:t>
            </a:r>
            <a:endParaRPr lang="en-US" sz="44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1901237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88640"/>
            <a:ext cx="7776864"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4- انتظار مواقيت الله</a:t>
            </a:r>
            <a:endParaRPr lang="en-US"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80020" y="1700808"/>
            <a:ext cx="8856476" cy="4968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rtl="1"/>
            <a:r>
              <a:rPr lang="ar-EG" sz="6000" b="1" dirty="0">
                <a:solidFill>
                  <a:prstClr val="white"/>
                </a:solidFill>
                <a:effectLst>
                  <a:outerShdw blurRad="38100" dist="38100" dir="2700000" algn="tl">
                    <a:srgbClr val="000000">
                      <a:alpha val="43137"/>
                    </a:srgbClr>
                  </a:outerShdw>
                </a:effectLst>
                <a:latin typeface="Arial" pitchFamily="34" charset="0"/>
                <a:cs typeface="Arial" pitchFamily="34" charset="0"/>
              </a:rPr>
              <a:t>فَتَأَنَّوْا أَيُّهَا الإِخْوَةُ إِلَى مَجِيءِ الرَّبِّ. هُوَذَا الْفَلاَحُ يَنْتَظِرُ ثَمَرَ الأَرْضِ الثَّمِينَ، مُتَأَنِّيًا عَلَيْهِ حَتَّى يَنَالَ الْمَطَرَ الْمُبَكِّرَ وَالْمُتَأَخِّرَ</a:t>
            </a:r>
            <a:r>
              <a:rPr lang="ar-EG" sz="6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a:t>
            </a:r>
          </a:p>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يع7:5</a:t>
            </a:r>
            <a:endParaRPr lang="ar-EG"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2298837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37499" y="260648"/>
            <a:ext cx="173139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800" b="1" dirty="0">
                <a:solidFill>
                  <a:srgbClr val="FFFF00"/>
                </a:solidFill>
                <a:effectLst>
                  <a:outerShdw blurRad="38100" dist="38100" dir="2700000" algn="tl">
                    <a:srgbClr val="000000">
                      <a:alpha val="43137"/>
                    </a:srgbClr>
                  </a:outerShdw>
                </a:effectLst>
                <a:latin typeface="Arial" pitchFamily="34" charset="0"/>
                <a:cs typeface="Arial" pitchFamily="34" charset="0"/>
              </a:rPr>
              <a:t>امثلة</a:t>
            </a:r>
            <a:endParaRPr lang="en-US" sz="4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284318" y="1124744"/>
            <a:ext cx="8637105"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000" b="1" dirty="0">
                <a:solidFill>
                  <a:prstClr val="white"/>
                </a:solidFill>
                <a:effectLst>
                  <a:outerShdw blurRad="38100" dist="38100" dir="2700000" algn="tl">
                    <a:srgbClr val="000000">
                      <a:alpha val="43137"/>
                    </a:srgbClr>
                  </a:outerShdw>
                </a:effectLst>
                <a:latin typeface="Arial" pitchFamily="34" charset="0"/>
                <a:cs typeface="Arial" pitchFamily="34" charset="0"/>
              </a:rPr>
              <a:t>خُذُوا يَا إِخْوَتِي مِثَالاً لاحْتِمَالِ الْمَشَقَّاتِ وَالأَنَاةِ: الأَنْبِيَاءَ الَّذِينَ تَكَلَّمُوا بِاسْمِ الرَّبِّ</a:t>
            </a:r>
            <a:r>
              <a:rPr lang="ar-EG" sz="4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يع10:5</a:t>
            </a:r>
            <a:endParaRPr lang="en-US" sz="4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1" name="Rectangle 10"/>
          <p:cNvSpPr/>
          <p:nvPr/>
        </p:nvSpPr>
        <p:spPr>
          <a:xfrm>
            <a:off x="107504" y="2492896"/>
            <a:ext cx="8928991" cy="18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000" b="1" dirty="0">
                <a:solidFill>
                  <a:prstClr val="white"/>
                </a:solidFill>
                <a:effectLst>
                  <a:outerShdw blurRad="38100" dist="38100" dir="2700000" algn="tl">
                    <a:srgbClr val="000000">
                      <a:alpha val="43137"/>
                    </a:srgbClr>
                  </a:outerShdw>
                </a:effectLst>
                <a:latin typeface="Arial" pitchFamily="34" charset="0"/>
                <a:cs typeface="Arial" pitchFamily="34" charset="0"/>
              </a:rPr>
              <a:t>هَا نَحْنُ نُطَوِّبُ الصَّابِرِينَ. قَدْ سَمِعْتُمْ بِصَبْرِ أَيُّوبَ وَرَأَيْتُمْ عَاقِبَةَ الرَّبِّ. لأَنَّ الرَّبَّ كَثِيرُ الرَّحْمَةِ وَرَؤُوفٌ</a:t>
            </a:r>
            <a:r>
              <a:rPr lang="ar-EG" sz="4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يع11:5</a:t>
            </a:r>
            <a:endParaRPr lang="en-US" sz="4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Rectangle 11"/>
          <p:cNvSpPr/>
          <p:nvPr/>
        </p:nvSpPr>
        <p:spPr>
          <a:xfrm>
            <a:off x="166763" y="4365104"/>
            <a:ext cx="8810471" cy="24928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000" b="1" dirty="0">
                <a:solidFill>
                  <a:prstClr val="white"/>
                </a:solidFill>
                <a:effectLst>
                  <a:outerShdw blurRad="38100" dist="38100" dir="2700000" algn="tl">
                    <a:srgbClr val="000000">
                      <a:alpha val="43137"/>
                    </a:srgbClr>
                  </a:outerShdw>
                </a:effectLst>
                <a:latin typeface="Arial" pitchFamily="34" charset="0"/>
                <a:cs typeface="Arial" pitchFamily="34" charset="0"/>
              </a:rPr>
              <a:t>فَتَأَنَّوْا أَيُّهَا الإِخْوَةُ إِلَى مَجِيءِ الرَّبِّ. هُوَذَا الْفَلاَحُ يَنْتَظِرُ ثَمَرَ الأَرْضِ الثَّمِينَ، مُتَأَنِّيًا عَلَيْهِ حَتَّى يَنَالَ الْمَطَرَ الْمُبَكِّرَ وَالْمُتَأَخِّرَ</a:t>
            </a:r>
            <a:r>
              <a:rPr lang="ar-EG" sz="4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a:t>
            </a:r>
          </a:p>
          <a:p>
            <a:pPr algn="ctr" rtl="1"/>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يع7:5</a:t>
            </a:r>
            <a:endParaRPr lang="ar-EG" sz="4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772581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17429" y="656692"/>
            <a:ext cx="6840759" cy="972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8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امثلة للاستعجال</a:t>
            </a:r>
            <a:endParaRPr lang="en-US" sz="8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Rectangle 11"/>
          <p:cNvSpPr/>
          <p:nvPr/>
        </p:nvSpPr>
        <p:spPr>
          <a:xfrm>
            <a:off x="166763" y="2204864"/>
            <a:ext cx="8810471" cy="24928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8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سارة والزواج من هاجر تك 16</a:t>
            </a:r>
          </a:p>
        </p:txBody>
      </p:sp>
    </p:spTree>
    <p:extLst>
      <p:ext uri="{BB962C8B-B14F-4D97-AF65-F5344CB8AC3E}">
        <p14:creationId xmlns:p14="http://schemas.microsoft.com/office/powerpoint/2010/main" val="3984257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88640"/>
            <a:ext cx="7776864"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5- الفرح بمواقيت </a:t>
            </a:r>
            <a:r>
              <a:rPr lang="ar-EG" sz="6000" b="1" dirty="0">
                <a:solidFill>
                  <a:srgbClr val="FFFF00"/>
                </a:solidFill>
                <a:effectLst>
                  <a:outerShdw blurRad="38100" dist="38100" dir="2700000" algn="tl">
                    <a:srgbClr val="000000">
                      <a:alpha val="43137"/>
                    </a:srgbClr>
                  </a:outerShdw>
                </a:effectLst>
                <a:latin typeface="Arial" pitchFamily="34" charset="0"/>
                <a:cs typeface="Arial" pitchFamily="34" charset="0"/>
              </a:rPr>
              <a:t>الله</a:t>
            </a:r>
            <a:endParaRPr lang="en-US" sz="6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80020" y="1700808"/>
            <a:ext cx="8856476" cy="4968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rtl="1"/>
            <a:r>
              <a:rPr lang="ar-EG" sz="5400" b="1" dirty="0">
                <a:solidFill>
                  <a:prstClr val="white"/>
                </a:solidFill>
                <a:effectLst>
                  <a:outerShdw blurRad="38100" dist="38100" dir="2700000" algn="tl">
                    <a:srgbClr val="000000">
                      <a:alpha val="43137"/>
                    </a:srgbClr>
                  </a:outerShdw>
                </a:effectLst>
                <a:latin typeface="Arial" pitchFamily="34" charset="0"/>
                <a:cs typeface="Arial" pitchFamily="34" charset="0"/>
              </a:rPr>
              <a:t>وَيَا بَنِي صِهْيَوْنَ، ابْتَهِجُوا وَافْرَحُوا بِالرَّبِّ إِلهِكُمْ، لأَنَّهُ يُعْطِيكُمُ الْمَطَرَ الْمُبَكِّرَ عَلَى حَقِّهِ، وَيُنْزِلُ عَلَيْكُمْ مَطَرًا مُبَكِّرًا وَمُتَأَخِّرًا فِي أَوَّلِ </a:t>
            </a:r>
            <a:r>
              <a:rPr lang="ar-EG" sz="54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الْوَقْتِ</a:t>
            </a:r>
          </a:p>
          <a:p>
            <a:pPr algn="ctr" rtl="1"/>
            <a:r>
              <a:rPr lang="ar-EG"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يؤ23:2</a:t>
            </a:r>
            <a:endParaRPr lang="ar-EG" sz="54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41958207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37499" y="260648"/>
            <a:ext cx="173139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800" b="1" dirty="0">
                <a:solidFill>
                  <a:srgbClr val="FFFF00"/>
                </a:solidFill>
                <a:effectLst>
                  <a:outerShdw blurRad="38100" dist="38100" dir="2700000" algn="tl">
                    <a:srgbClr val="000000">
                      <a:alpha val="43137"/>
                    </a:srgbClr>
                  </a:outerShdw>
                </a:effectLst>
                <a:latin typeface="Arial" pitchFamily="34" charset="0"/>
                <a:cs typeface="Arial" pitchFamily="34" charset="0"/>
              </a:rPr>
              <a:t>امثلة</a:t>
            </a:r>
            <a:endParaRPr lang="en-US" sz="4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284318" y="1078957"/>
            <a:ext cx="8637105"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استير</a:t>
            </a:r>
            <a:r>
              <a:rPr lang="ar-EG"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فِي تِلْكَ اللَّيْلَةِ طَارَ نَوْمُ الْمَلِكِ، فَأَمَرَ بِأَنْ يُؤْتَى بِسِفْرِ تَذْكَارِ أَخْبَارِ الأَيَّامِ فَقُرِئَتْ أَمَامَ الْمَلِكِ</a:t>
            </a:r>
            <a:r>
              <a:rPr lang="ar-EG" sz="4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 </a:t>
            </a:r>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اس1:6</a:t>
            </a:r>
            <a:endParaRPr lang="en-US" sz="4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1" name="Rectangle 10"/>
          <p:cNvSpPr/>
          <p:nvPr/>
        </p:nvSpPr>
        <p:spPr>
          <a:xfrm>
            <a:off x="179513" y="2420888"/>
            <a:ext cx="8741910" cy="2952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موسى</a:t>
            </a:r>
            <a:r>
              <a:rPr lang="ar-EG" sz="3600" b="1" dirty="0">
                <a:solidFill>
                  <a:prstClr val="white"/>
                </a:solidFill>
                <a:effectLst>
                  <a:outerShdw blurRad="38100" dist="38100" dir="2700000" algn="tl">
                    <a:srgbClr val="000000">
                      <a:alpha val="43137"/>
                    </a:srgbClr>
                  </a:outerShdw>
                </a:effectLst>
                <a:latin typeface="Arial" pitchFamily="34" charset="0"/>
                <a:cs typeface="Arial" pitchFamily="34" charset="0"/>
              </a:rPr>
              <a:t>: فَنَزَلَتِ ابْنَةُ فِرْعَوْنَ إِلَى النَّهْرِ لِتَغْتَسِلَ، وَكَانَتْ جَوَارِيهَا مَاشِيَاتٍ عَلَى جَانِبِ النَّهْرِ. فَرَأَتِ السَّفَطَ بَيْنَ الْحَلْفَاءِ، فَأَرْسَلَتْ أَمَتَهَا وَأَخَذَتْهُ. وَلَمَّا فَتَحَتْهُ رَأَتِ الْوَلَدَ، وَإِذَا هُوَ صَبِيٌّ يَبْكِي. فَرَقَّتْ لَهُ وَقَالَتْ: «هذَا مِنْ أَوْلاَدِ الْعِبْرَانِيِّينَ». </a:t>
            </a:r>
            <a:r>
              <a:rPr lang="ar-EG"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خر5:2-6</a:t>
            </a:r>
            <a:endPar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Rectangle 11"/>
          <p:cNvSpPr/>
          <p:nvPr/>
        </p:nvSpPr>
        <p:spPr>
          <a:xfrm>
            <a:off x="288898" y="5517232"/>
            <a:ext cx="8637105"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بولس</a:t>
            </a:r>
            <a:r>
              <a:rPr lang="ar-EG"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وَلكِنَّ ابْنَ أُخْتِ بُولُسَ سَمِعَ بِالْكَمِينِ، فَجَاءَ وَدَخَلَ الْمُعَسْكَرَ وَأَخْبَرَ </a:t>
            </a:r>
            <a:r>
              <a:rPr lang="ar-EG" sz="40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بُولُسَ </a:t>
            </a:r>
            <a:r>
              <a:rPr lang="ar-EG"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اع16:23</a:t>
            </a:r>
            <a:endParaRPr lang="en-US" sz="4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7669062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130</TotalTime>
  <Words>566</Words>
  <Application>Microsoft Office PowerPoint</Application>
  <PresentationFormat>On-screen Show (4:3)</PresentationFormat>
  <Paragraphs>47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Foundry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dc:creator>
  <cp:lastModifiedBy>Thomas</cp:lastModifiedBy>
  <cp:revision>15</cp:revision>
  <dcterms:created xsi:type="dcterms:W3CDTF">2022-03-23T11:30:28Z</dcterms:created>
  <dcterms:modified xsi:type="dcterms:W3CDTF">2022-03-24T16:25:01Z</dcterms:modified>
</cp:coreProperties>
</file>