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59" r:id="rId4"/>
    <p:sldId id="268" r:id="rId5"/>
    <p:sldId id="260" r:id="rId6"/>
    <p:sldId id="261" r:id="rId7"/>
    <p:sldId id="269" r:id="rId8"/>
    <p:sldId id="262" r:id="rId9"/>
    <p:sldId id="263" r:id="rId10"/>
    <p:sldId id="264" r:id="rId11"/>
    <p:sldId id="265" r:id="rId12"/>
    <p:sldId id="267" r:id="rId13"/>
    <p:sldId id="266" r:id="rId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756" y="66"/>
      </p:cViewPr>
      <p:guideLst>
        <p:guide orient="horz" pos="2160"/>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26F5B1-0BE5-4CFB-8B5C-199A9E6D9658}" type="datetimeFigureOut">
              <a:rPr lang="en-US" smtClean="0"/>
              <a:t>11/4/2021</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901FF7-17C5-431C-9C78-0B553BF9CECD}" type="slidenum">
              <a:rPr lang="en-US" smtClean="0"/>
              <a:t>‹#›</a:t>
            </a:fld>
            <a:endParaRPr lang="en-US"/>
          </a:p>
        </p:txBody>
      </p:sp>
    </p:spTree>
    <p:extLst>
      <p:ext uri="{BB962C8B-B14F-4D97-AF65-F5344CB8AC3E}">
        <p14:creationId xmlns:p14="http://schemas.microsoft.com/office/powerpoint/2010/main" val="1559484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901FF7-17C5-431C-9C78-0B553BF9CECD}" type="slidenum">
              <a:rPr lang="en-US" smtClean="0"/>
              <a:t>6</a:t>
            </a:fld>
            <a:endParaRPr lang="en-US"/>
          </a:p>
        </p:txBody>
      </p:sp>
    </p:spTree>
    <p:extLst>
      <p:ext uri="{BB962C8B-B14F-4D97-AF65-F5344CB8AC3E}">
        <p14:creationId xmlns:p14="http://schemas.microsoft.com/office/powerpoint/2010/main" val="416628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901FF7-17C5-431C-9C78-0B553BF9CE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3903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901FF7-17C5-431C-9C78-0B553BF9CECD}" type="slidenum">
              <a:rPr lang="en-US">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16628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BBAB08-28DC-4243-B7C8-D3DE8B64012F}"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814133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BBAB08-28DC-4243-B7C8-D3DE8B64012F}"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2644481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BBAB08-28DC-4243-B7C8-D3DE8B64012F}"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3499148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589" y="1600201"/>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5341" y="1600201"/>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BBAB08-28DC-4243-B7C8-D3DE8B64012F}" type="datetimeFigureOut">
              <a:rPr lang="en-US" smtClean="0"/>
              <a:t>11/4/2021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3598978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BBAB08-28DC-4243-B7C8-D3DE8B64012F}" type="datetimeFigureOut">
              <a:rPr lang="en-US" smtClean="0"/>
              <a:t>11/4/2021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3295978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BBAB08-28DC-4243-B7C8-D3DE8B64012F}" type="datetimeFigureOut">
              <a:rPr lang="en-US" smtClean="0"/>
              <a:t>11/4/2021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133688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BBAB08-28DC-4243-B7C8-D3DE8B64012F}" type="datetimeFigureOut">
              <a:rPr lang="en-US" smtClean="0"/>
              <a:t>11/4/2021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140823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BBAB08-28DC-4243-B7C8-D3DE8B64012F}" type="datetimeFigureOut">
              <a:rPr lang="en-US" smtClean="0"/>
              <a:t>11/4/2021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95565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BBAB08-28DC-4243-B7C8-D3DE8B64012F}" type="datetimeFigureOut">
              <a:rPr lang="en-US" smtClean="0"/>
              <a:t>11/4/2021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565940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BBAB08-28DC-4243-B7C8-D3DE8B64012F}"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3850385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0415" y="274639"/>
            <a:ext cx="36545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589" y="274639"/>
            <a:ext cx="1076468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BBAB08-28DC-4243-B7C8-D3DE8B64012F}"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AE4E3A-AE26-46DC-A3F7-946A0E76F104}" type="slidenum">
              <a:rPr lang="en-US" smtClean="0"/>
              <a:t>‹#›</a:t>
            </a:fld>
            <a:endParaRPr lang="en-US"/>
          </a:p>
        </p:txBody>
      </p:sp>
    </p:spTree>
    <p:extLst>
      <p:ext uri="{BB962C8B-B14F-4D97-AF65-F5344CB8AC3E}">
        <p14:creationId xmlns:p14="http://schemas.microsoft.com/office/powerpoint/2010/main" val="2214707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BAB08-28DC-4243-B7C8-D3DE8B64012F}" type="datetimeFigureOut">
              <a:rPr lang="en-US" smtClean="0"/>
              <a:t>11/4/2021</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AE4E3A-AE26-46DC-A3F7-946A0E76F104}" type="slidenum">
              <a:rPr lang="en-US" smtClean="0"/>
              <a:t>‹#›</a:t>
            </a:fld>
            <a:endParaRPr lang="en-US"/>
          </a:p>
        </p:txBody>
      </p:sp>
    </p:spTree>
    <p:extLst>
      <p:ext uri="{BB962C8B-B14F-4D97-AF65-F5344CB8AC3E}">
        <p14:creationId xmlns:p14="http://schemas.microsoft.com/office/powerpoint/2010/main" val="2326487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836612" y="2283163"/>
            <a:ext cx="10744200" cy="144655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800" b="1"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a:rPr>
              <a:t>مخافة الله والخوف من الناس</a:t>
            </a:r>
            <a:endParaRPr kumimoji="0" lang="en-US" sz="88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Arial"/>
            </a:endParaRPr>
          </a:p>
        </p:txBody>
      </p:sp>
    </p:spTree>
    <p:extLst>
      <p:ext uri="{BB962C8B-B14F-4D97-AF65-F5344CB8AC3E}">
        <p14:creationId xmlns:p14="http://schemas.microsoft.com/office/powerpoint/2010/main" val="1968081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684212" y="1179016"/>
            <a:ext cx="10744200" cy="4154984"/>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lvl="0" algn="ctr" rtl="1">
              <a:spcBef>
                <a:spcPct val="50000"/>
              </a:spcBef>
              <a:defRPr/>
            </a:pPr>
            <a:r>
              <a:rPr lang="ar-EG" sz="8800" b="1" kern="0" dirty="0">
                <a:solidFill>
                  <a:schemeClr val="bg1"/>
                </a:solidFill>
                <a:effectLst>
                  <a:outerShdw blurRad="38100" dist="38100" dir="2700000" algn="tl">
                    <a:srgbClr val="000000">
                      <a:alpha val="43137"/>
                    </a:srgbClr>
                  </a:outerShdw>
                </a:effectLst>
                <a:latin typeface="Arial"/>
              </a:rPr>
              <a:t>خَشْيَةُ الإِنْسَانِ تَضَعُ شَرَكًا، وَالْمُتَّكِلُ عَلَى الرَّبِّ </a:t>
            </a:r>
            <a:r>
              <a:rPr lang="ar-EG" sz="8800" b="1" kern="0" dirty="0" smtClean="0">
                <a:solidFill>
                  <a:schemeClr val="bg1"/>
                </a:solidFill>
                <a:effectLst>
                  <a:outerShdw blurRad="38100" dist="38100" dir="2700000" algn="tl">
                    <a:srgbClr val="000000">
                      <a:alpha val="43137"/>
                    </a:srgbClr>
                  </a:outerShdw>
                </a:effectLst>
                <a:latin typeface="Arial"/>
              </a:rPr>
              <a:t>يُرْفَعُ ام25:29</a:t>
            </a:r>
            <a:endParaRPr kumimoji="0" lang="en-US" sz="8800" b="1" i="0" u="none" strike="noStrike" kern="0" cap="none" spc="0" normalizeH="0" baseline="0" noProof="0" dirty="0">
              <a:ln>
                <a:noFill/>
              </a:ln>
              <a:solidFill>
                <a:schemeClr val="bg1"/>
              </a:solidFill>
              <a:effectLst/>
              <a:uLnTx/>
              <a:uFillTx/>
              <a:latin typeface="Arial"/>
            </a:endParaRPr>
          </a:p>
        </p:txBody>
      </p:sp>
    </p:spTree>
    <p:extLst>
      <p:ext uri="{BB962C8B-B14F-4D97-AF65-F5344CB8AC3E}">
        <p14:creationId xmlns:p14="http://schemas.microsoft.com/office/powerpoint/2010/main" val="1027662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684212" y="1981200"/>
            <a:ext cx="10744200" cy="4154984"/>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8800" b="1" kern="0" dirty="0">
                <a:solidFill>
                  <a:prstClr val="white"/>
                </a:solidFill>
                <a:effectLst>
                  <a:outerShdw blurRad="38100" dist="38100" dir="2700000" algn="tl">
                    <a:srgbClr val="000000">
                      <a:alpha val="43137"/>
                    </a:srgbClr>
                  </a:outerShdw>
                </a:effectLst>
                <a:latin typeface="Arial"/>
              </a:rPr>
              <a:t>فَقَالَ: «سَمِعْتُ صَوْتَكَ فِي الْجَنَّةِ فَخَشِيتُ، لأَنِّي عُرْيَانٌ فَاخْتَبَأْتُ</a:t>
            </a:r>
            <a:r>
              <a:rPr lang="ar-EG" sz="8800" b="1" kern="0" dirty="0" smtClean="0">
                <a:solidFill>
                  <a:prstClr val="white"/>
                </a:solidFill>
                <a:effectLst>
                  <a:outerShdw blurRad="38100" dist="38100" dir="2700000" algn="tl">
                    <a:srgbClr val="000000">
                      <a:alpha val="43137"/>
                    </a:srgbClr>
                  </a:outerShdw>
                </a:effectLst>
                <a:latin typeface="Arial"/>
              </a:rPr>
              <a:t>».تك10:3 </a:t>
            </a:r>
            <a:endParaRPr lang="en-US" sz="8800" b="1" kern="0" dirty="0">
              <a:solidFill>
                <a:prstClr val="white"/>
              </a:solidFill>
              <a:latin typeface="Arial"/>
            </a:endParaRPr>
          </a:p>
        </p:txBody>
      </p:sp>
      <p:sp>
        <p:nvSpPr>
          <p:cNvPr id="4" name="Text Box 5"/>
          <p:cNvSpPr txBox="1">
            <a:spLocks noChangeArrowheads="1"/>
          </p:cNvSpPr>
          <p:nvPr/>
        </p:nvSpPr>
        <p:spPr bwMode="auto">
          <a:xfrm>
            <a:off x="3512910" y="152400"/>
            <a:ext cx="3886200" cy="156966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9600" b="1" kern="0" dirty="0" smtClean="0">
                <a:solidFill>
                  <a:srgbClr val="FFFF00"/>
                </a:solidFill>
                <a:effectLst>
                  <a:outerShdw blurRad="38100" dist="38100" dir="2700000" algn="tl">
                    <a:srgbClr val="000000">
                      <a:alpha val="43137"/>
                    </a:srgbClr>
                  </a:outerShdw>
                </a:effectLst>
                <a:latin typeface="Arial"/>
              </a:rPr>
              <a:t>1- ادم</a:t>
            </a:r>
            <a:endParaRPr lang="en-US" sz="9600" b="1" kern="0" dirty="0">
              <a:solidFill>
                <a:srgbClr val="FFFF00"/>
              </a:solidFill>
              <a:latin typeface="Arial"/>
            </a:endParaRPr>
          </a:p>
        </p:txBody>
      </p:sp>
    </p:spTree>
    <p:extLst>
      <p:ext uri="{BB962C8B-B14F-4D97-AF65-F5344CB8AC3E}">
        <p14:creationId xmlns:p14="http://schemas.microsoft.com/office/powerpoint/2010/main" val="1441783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2827110" y="152400"/>
            <a:ext cx="6467702" cy="156966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9600" b="1" i="0" u="none" strike="noStrike" kern="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Arial"/>
                <a:ea typeface="+mn-ea"/>
                <a:cs typeface="Arial" panose="020B0604020202020204" pitchFamily="34" charset="0"/>
              </a:rPr>
              <a:t>1- خوف الخجل</a:t>
            </a:r>
            <a:endParaRPr kumimoji="0" lang="en-US" sz="9600" b="1" i="0" u="none" strike="noStrike" kern="0" cap="none" spc="0" normalizeH="0" baseline="0" noProof="0" dirty="0">
              <a:ln>
                <a:noFill/>
              </a:ln>
              <a:solidFill>
                <a:srgbClr val="00B0F0"/>
              </a:solidFill>
              <a:effectLst/>
              <a:uLnTx/>
              <a:uFillTx/>
              <a:latin typeface="Arial"/>
              <a:ea typeface="+mn-ea"/>
            </a:endParaRPr>
          </a:p>
        </p:txBody>
      </p:sp>
      <p:sp>
        <p:nvSpPr>
          <p:cNvPr id="5" name="Text Box 5"/>
          <p:cNvSpPr txBox="1">
            <a:spLocks noChangeArrowheads="1"/>
          </p:cNvSpPr>
          <p:nvPr/>
        </p:nvSpPr>
        <p:spPr bwMode="auto">
          <a:xfrm>
            <a:off x="4418012" y="1953161"/>
            <a:ext cx="2733902" cy="132343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000" b="1"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a:ea typeface="+mn-ea"/>
                <a:cs typeface="Arial" panose="020B0604020202020204" pitchFamily="34" charset="0"/>
              </a:rPr>
              <a:t>نوح</a:t>
            </a:r>
            <a:endParaRPr kumimoji="0" lang="en-US" sz="8000" b="1" i="0" u="none" strike="noStrike" kern="0" cap="none" spc="0" normalizeH="0" baseline="0" noProof="0" dirty="0">
              <a:ln>
                <a:noFill/>
              </a:ln>
              <a:solidFill>
                <a:srgbClr val="FFFF00"/>
              </a:solidFill>
              <a:effectLst/>
              <a:uLnTx/>
              <a:uFillTx/>
              <a:latin typeface="Arial"/>
              <a:ea typeface="+mn-ea"/>
            </a:endParaRPr>
          </a:p>
        </p:txBody>
      </p:sp>
      <p:sp>
        <p:nvSpPr>
          <p:cNvPr id="6" name="Text Box 5"/>
          <p:cNvSpPr txBox="1">
            <a:spLocks noChangeArrowheads="1"/>
          </p:cNvSpPr>
          <p:nvPr/>
        </p:nvSpPr>
        <p:spPr bwMode="auto">
          <a:xfrm>
            <a:off x="4494212" y="3477161"/>
            <a:ext cx="2657702" cy="132343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000" b="1"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a:ea typeface="+mn-ea"/>
                <a:cs typeface="Arial" panose="020B0604020202020204" pitchFamily="34" charset="0"/>
              </a:rPr>
              <a:t>يهوذا</a:t>
            </a:r>
            <a:endParaRPr kumimoji="0" lang="en-US" sz="8000" b="1" i="0" u="none" strike="noStrike" kern="0" cap="none" spc="0" normalizeH="0" baseline="0" noProof="0" dirty="0">
              <a:ln>
                <a:noFill/>
              </a:ln>
              <a:solidFill>
                <a:srgbClr val="FFFF00"/>
              </a:solidFill>
              <a:effectLst/>
              <a:uLnTx/>
              <a:uFillTx/>
              <a:latin typeface="Arial"/>
              <a:ea typeface="+mn-ea"/>
            </a:endParaRPr>
          </a:p>
        </p:txBody>
      </p:sp>
      <p:sp>
        <p:nvSpPr>
          <p:cNvPr id="7" name="Text Box 5"/>
          <p:cNvSpPr txBox="1">
            <a:spLocks noChangeArrowheads="1"/>
          </p:cNvSpPr>
          <p:nvPr/>
        </p:nvSpPr>
        <p:spPr bwMode="auto">
          <a:xfrm>
            <a:off x="4189412" y="5077361"/>
            <a:ext cx="3429000" cy="132343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000" b="1" i="0" u="none" strike="noStrike" kern="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Arial"/>
                <a:ea typeface="+mn-ea"/>
                <a:cs typeface="Arial" panose="020B0604020202020204" pitchFamily="34" charset="0"/>
              </a:rPr>
              <a:t>هيرودس</a:t>
            </a:r>
            <a:endParaRPr kumimoji="0" lang="en-US" sz="8000" b="1" i="0" u="none" strike="noStrike" kern="0" cap="none" spc="0" normalizeH="0" baseline="0" noProof="0" dirty="0">
              <a:ln>
                <a:noFill/>
              </a:ln>
              <a:solidFill>
                <a:srgbClr val="FFFF00"/>
              </a:solidFill>
              <a:effectLst/>
              <a:uLnTx/>
              <a:uFillTx/>
              <a:latin typeface="Arial"/>
              <a:ea typeface="+mn-ea"/>
            </a:endParaRPr>
          </a:p>
        </p:txBody>
      </p:sp>
    </p:spTree>
    <p:extLst>
      <p:ext uri="{BB962C8B-B14F-4D97-AF65-F5344CB8AC3E}">
        <p14:creationId xmlns:p14="http://schemas.microsoft.com/office/powerpoint/2010/main" val="2377440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3656012" y="2316540"/>
            <a:ext cx="3886200" cy="156966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9600" b="1" kern="0" dirty="0" smtClean="0">
                <a:solidFill>
                  <a:srgbClr val="FFFF00"/>
                </a:solidFill>
                <a:effectLst>
                  <a:outerShdw blurRad="38100" dist="38100" dir="2700000" algn="tl">
                    <a:srgbClr val="000000">
                      <a:alpha val="43137"/>
                    </a:srgbClr>
                  </a:outerShdw>
                </a:effectLst>
                <a:latin typeface="Arial"/>
              </a:rPr>
              <a:t>داود</a:t>
            </a:r>
            <a:endParaRPr lang="en-US" sz="9600" b="1" kern="0" dirty="0">
              <a:solidFill>
                <a:srgbClr val="FFFF00"/>
              </a:solidFill>
              <a:latin typeface="Arial"/>
            </a:endParaRPr>
          </a:p>
        </p:txBody>
      </p:sp>
      <p:sp>
        <p:nvSpPr>
          <p:cNvPr id="4" name="Text Box 5"/>
          <p:cNvSpPr txBox="1">
            <a:spLocks noChangeArrowheads="1"/>
          </p:cNvSpPr>
          <p:nvPr/>
        </p:nvSpPr>
        <p:spPr bwMode="auto">
          <a:xfrm>
            <a:off x="3632653" y="4526340"/>
            <a:ext cx="3886200" cy="156966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9600" b="1" kern="0" dirty="0" smtClean="0">
                <a:solidFill>
                  <a:srgbClr val="FFFF00"/>
                </a:solidFill>
                <a:effectLst>
                  <a:outerShdw blurRad="38100" dist="38100" dir="2700000" algn="tl">
                    <a:srgbClr val="000000">
                      <a:alpha val="43137"/>
                    </a:srgbClr>
                  </a:outerShdw>
                </a:effectLst>
                <a:latin typeface="Arial"/>
              </a:rPr>
              <a:t>بولس</a:t>
            </a:r>
            <a:endParaRPr lang="en-US" sz="9600" b="1" kern="0" dirty="0">
              <a:solidFill>
                <a:srgbClr val="FFFF00"/>
              </a:solidFill>
              <a:latin typeface="Arial"/>
            </a:endParaRPr>
          </a:p>
        </p:txBody>
      </p:sp>
      <p:sp>
        <p:nvSpPr>
          <p:cNvPr id="5" name="Text Box 5"/>
          <p:cNvSpPr txBox="1">
            <a:spLocks noChangeArrowheads="1"/>
          </p:cNvSpPr>
          <p:nvPr/>
        </p:nvSpPr>
        <p:spPr bwMode="auto">
          <a:xfrm>
            <a:off x="836612" y="259140"/>
            <a:ext cx="10515600" cy="156966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9600" b="1" kern="0" dirty="0" smtClean="0">
                <a:solidFill>
                  <a:srgbClr val="00B0F0"/>
                </a:solidFill>
                <a:effectLst>
                  <a:outerShdw blurRad="38100" dist="38100" dir="2700000" algn="tl">
                    <a:srgbClr val="000000">
                      <a:alpha val="43137"/>
                    </a:srgbClr>
                  </a:outerShdw>
                </a:effectLst>
                <a:latin typeface="Arial"/>
              </a:rPr>
              <a:t>1- عدم الخوف من الخجل</a:t>
            </a:r>
            <a:endParaRPr lang="en-US" sz="9600" b="1" kern="0" dirty="0">
              <a:solidFill>
                <a:srgbClr val="00B0F0"/>
              </a:solidFill>
              <a:latin typeface="Arial"/>
            </a:endParaRPr>
          </a:p>
        </p:txBody>
      </p:sp>
    </p:spTree>
    <p:extLst>
      <p:ext uri="{BB962C8B-B14F-4D97-AF65-F5344CB8AC3E}">
        <p14:creationId xmlns:p14="http://schemas.microsoft.com/office/powerpoint/2010/main" val="2052308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584653" y="1600200"/>
            <a:ext cx="10744200" cy="5016758"/>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8000" b="1" kern="0" dirty="0">
                <a:solidFill>
                  <a:prstClr val="white"/>
                </a:solidFill>
                <a:effectLst>
                  <a:outerShdw blurRad="38100" dist="38100" dir="2700000" algn="tl">
                    <a:srgbClr val="000000">
                      <a:alpha val="43137"/>
                    </a:srgbClr>
                  </a:outerShdw>
                </a:effectLst>
                <a:latin typeface="Arial"/>
              </a:rPr>
              <a:t>فَقَالَ: «قَدْ أَخْطَأْتُ. وَالآنَ فَأَكْرِمْنِي أَمَامَ شُيُوخِ شَعْبِي وَأَمَامَ إِسْرَائِيلَ، وَارْجعْ مَعِي فَأَسْجُدَ لِلرَّبِّ إِلهِكَ» </a:t>
            </a:r>
            <a:r>
              <a:rPr lang="ar-EG" sz="8000" b="1" kern="0" dirty="0" smtClean="0">
                <a:solidFill>
                  <a:prstClr val="white"/>
                </a:solidFill>
                <a:effectLst>
                  <a:outerShdw blurRad="38100" dist="38100" dir="2700000" algn="tl">
                    <a:srgbClr val="000000">
                      <a:alpha val="43137"/>
                    </a:srgbClr>
                  </a:outerShdw>
                </a:effectLst>
                <a:latin typeface="Arial"/>
              </a:rPr>
              <a:t>1صم30:15</a:t>
            </a:r>
            <a:endParaRPr lang="en-US" sz="8000" b="1" kern="0" dirty="0">
              <a:solidFill>
                <a:prstClr val="white"/>
              </a:solidFill>
              <a:latin typeface="Arial"/>
            </a:endParaRPr>
          </a:p>
        </p:txBody>
      </p:sp>
      <p:sp>
        <p:nvSpPr>
          <p:cNvPr id="4" name="Text Box 5"/>
          <p:cNvSpPr txBox="1">
            <a:spLocks noChangeArrowheads="1"/>
          </p:cNvSpPr>
          <p:nvPr/>
        </p:nvSpPr>
        <p:spPr bwMode="auto">
          <a:xfrm>
            <a:off x="3579812" y="30540"/>
            <a:ext cx="3886200" cy="144655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8800" b="1" kern="0" dirty="0" smtClean="0">
                <a:solidFill>
                  <a:srgbClr val="FFFF00"/>
                </a:solidFill>
                <a:effectLst>
                  <a:outerShdw blurRad="38100" dist="38100" dir="2700000" algn="tl">
                    <a:srgbClr val="000000">
                      <a:alpha val="43137"/>
                    </a:srgbClr>
                  </a:outerShdw>
                </a:effectLst>
                <a:latin typeface="Arial"/>
              </a:rPr>
              <a:t>2- شاول</a:t>
            </a:r>
            <a:endParaRPr lang="en-US" sz="8800" b="1" kern="0" dirty="0">
              <a:solidFill>
                <a:srgbClr val="FFFF00"/>
              </a:solidFill>
              <a:latin typeface="Arial"/>
            </a:endParaRPr>
          </a:p>
        </p:txBody>
      </p:sp>
    </p:spTree>
    <p:extLst>
      <p:ext uri="{BB962C8B-B14F-4D97-AF65-F5344CB8AC3E}">
        <p14:creationId xmlns:p14="http://schemas.microsoft.com/office/powerpoint/2010/main" val="3740454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2513012" y="228600"/>
            <a:ext cx="6553200" cy="144655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800" b="1" i="0" u="none" strike="noStrike" kern="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Arial"/>
                <a:ea typeface="+mn-ea"/>
                <a:cs typeface="Arial" panose="020B0604020202020204" pitchFamily="34" charset="0"/>
              </a:rPr>
              <a:t>2- خوف الرفض</a:t>
            </a:r>
            <a:endParaRPr kumimoji="0" lang="en-US" sz="8800" b="1" i="0" u="none" strike="noStrike" kern="0" cap="none" spc="0" normalizeH="0" baseline="0" noProof="0" dirty="0">
              <a:ln>
                <a:noFill/>
              </a:ln>
              <a:solidFill>
                <a:srgbClr val="00B0F0"/>
              </a:solidFill>
              <a:effectLst/>
              <a:uLnTx/>
              <a:uFillTx/>
              <a:latin typeface="Arial"/>
              <a:ea typeface="+mn-ea"/>
            </a:endParaRPr>
          </a:p>
        </p:txBody>
      </p:sp>
      <p:sp>
        <p:nvSpPr>
          <p:cNvPr id="5" name="Text Box 5"/>
          <p:cNvSpPr txBox="1">
            <a:spLocks noChangeArrowheads="1"/>
          </p:cNvSpPr>
          <p:nvPr/>
        </p:nvSpPr>
        <p:spPr bwMode="auto">
          <a:xfrm>
            <a:off x="4418012" y="1981200"/>
            <a:ext cx="2733902" cy="132343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000" b="1"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a:ea typeface="+mn-ea"/>
                <a:cs typeface="Arial" panose="020B0604020202020204" pitchFamily="34" charset="0"/>
              </a:rPr>
              <a:t>داود</a:t>
            </a:r>
            <a:endParaRPr kumimoji="0" lang="en-US" sz="8000" b="1" i="0" u="none" strike="noStrike" kern="0" cap="none" spc="0" normalizeH="0" baseline="0" noProof="0" dirty="0">
              <a:ln>
                <a:noFill/>
              </a:ln>
              <a:solidFill>
                <a:srgbClr val="FFFF00"/>
              </a:solidFill>
              <a:effectLst/>
              <a:uLnTx/>
              <a:uFillTx/>
              <a:latin typeface="Arial"/>
              <a:ea typeface="+mn-ea"/>
            </a:endParaRPr>
          </a:p>
        </p:txBody>
      </p:sp>
      <p:sp>
        <p:nvSpPr>
          <p:cNvPr id="6" name="Text Box 5"/>
          <p:cNvSpPr txBox="1">
            <a:spLocks noChangeArrowheads="1"/>
          </p:cNvSpPr>
          <p:nvPr/>
        </p:nvSpPr>
        <p:spPr bwMode="auto">
          <a:xfrm>
            <a:off x="4418012" y="5181600"/>
            <a:ext cx="2657702" cy="132343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000" b="1" i="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a:ea typeface="+mn-ea"/>
                <a:cs typeface="Arial" panose="020B0604020202020204" pitchFamily="34" charset="0"/>
              </a:rPr>
              <a:t>بطرس</a:t>
            </a:r>
            <a:endParaRPr kumimoji="0" lang="en-US" sz="8000" b="1" i="0" u="none" strike="noStrike" kern="0" cap="none" spc="0" normalizeH="0" baseline="0" noProof="0" dirty="0">
              <a:ln>
                <a:noFill/>
              </a:ln>
              <a:solidFill>
                <a:srgbClr val="FFFF00"/>
              </a:solidFill>
              <a:effectLst/>
              <a:uLnTx/>
              <a:uFillTx/>
              <a:latin typeface="Arial"/>
              <a:ea typeface="+mn-ea"/>
            </a:endParaRPr>
          </a:p>
        </p:txBody>
      </p:sp>
      <p:sp>
        <p:nvSpPr>
          <p:cNvPr id="7" name="Text Box 5"/>
          <p:cNvSpPr txBox="1">
            <a:spLocks noChangeArrowheads="1"/>
          </p:cNvSpPr>
          <p:nvPr/>
        </p:nvSpPr>
        <p:spPr bwMode="auto">
          <a:xfrm>
            <a:off x="4070463" y="3553361"/>
            <a:ext cx="3429000" cy="132343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EG" sz="8000" b="1" i="0" u="none" strike="noStrike" kern="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Arial"/>
                <a:ea typeface="+mn-ea"/>
                <a:cs typeface="Arial" panose="020B0604020202020204" pitchFamily="34" charset="0"/>
              </a:rPr>
              <a:t>هيرودس</a:t>
            </a:r>
            <a:endParaRPr kumimoji="0" lang="en-US" sz="8000" b="1" i="0" u="none" strike="noStrike" kern="0" cap="none" spc="0" normalizeH="0" baseline="0" noProof="0" dirty="0">
              <a:ln>
                <a:noFill/>
              </a:ln>
              <a:solidFill>
                <a:srgbClr val="FFFF00"/>
              </a:solidFill>
              <a:effectLst/>
              <a:uLnTx/>
              <a:uFillTx/>
              <a:latin typeface="Arial"/>
              <a:ea typeface="+mn-ea"/>
            </a:endParaRPr>
          </a:p>
        </p:txBody>
      </p:sp>
    </p:spTree>
    <p:extLst>
      <p:ext uri="{BB962C8B-B14F-4D97-AF65-F5344CB8AC3E}">
        <p14:creationId xmlns:p14="http://schemas.microsoft.com/office/powerpoint/2010/main" val="1064942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379412" y="2133600"/>
            <a:ext cx="10744200" cy="452431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4800" b="1" kern="0" dirty="0">
                <a:solidFill>
                  <a:prstClr val="white"/>
                </a:solidFill>
                <a:effectLst>
                  <a:outerShdw blurRad="38100" dist="38100" dir="2700000" algn="tl">
                    <a:srgbClr val="000000">
                      <a:alpha val="43137"/>
                    </a:srgbClr>
                  </a:outerShdw>
                </a:effectLst>
                <a:latin typeface="Arial"/>
              </a:rPr>
              <a:t>فَأَجَابَ شَدْرَخُ وَمِيشَخُ وَعَبْدَنَغُوَ وَقَالُوا لِلمَلِكِ: «يَا نَبُوخَذْنَصَّرُ، لاَ يَلْزَمُنَا أَنْ نُجِيبَكَ عَنْ هذَا الأَمْرِ. هُوَذَا يُوجَدُ إِلهُنَا الَّذِي نَعْبُدُهُ يَسْتَطِيعُ أَنْ يُنَجِّيَنَا مِنْ أَتُّونِ النَّارِ الْمُتَّقِدَةِ، وَأَنْ يُنْقِذَنَا مِنْ يَدِكَ أَيُّهَا الْمَلِكُ. وَإِلاَّ فَلِيَكُنْ مَعْلُومًا لَكَ أَيُّهَا الْمَلِكُ، أَنَّنَا لاَ نَعْبُدُ آلِهَتَكَ وَلاَ نَسْجُدُ لِتِمْثَالِ الذَّهَبِ الَّذِي نَصَبْتَهُ</a:t>
            </a:r>
            <a:r>
              <a:rPr lang="ar-EG" sz="4800" b="1" kern="0" dirty="0" smtClean="0">
                <a:solidFill>
                  <a:prstClr val="white"/>
                </a:solidFill>
                <a:effectLst>
                  <a:outerShdw blurRad="38100" dist="38100" dir="2700000" algn="tl">
                    <a:srgbClr val="000000">
                      <a:alpha val="43137"/>
                    </a:srgbClr>
                  </a:outerShdw>
                </a:effectLst>
                <a:latin typeface="Arial"/>
              </a:rPr>
              <a:t>» دا 16:3 - 18</a:t>
            </a:r>
            <a:endParaRPr lang="en-US" sz="4800" b="1" kern="0" dirty="0">
              <a:solidFill>
                <a:prstClr val="white"/>
              </a:solidFill>
              <a:latin typeface="Arial"/>
            </a:endParaRPr>
          </a:p>
        </p:txBody>
      </p:sp>
      <p:sp>
        <p:nvSpPr>
          <p:cNvPr id="4" name="Text Box 5"/>
          <p:cNvSpPr txBox="1">
            <a:spLocks noChangeArrowheads="1"/>
          </p:cNvSpPr>
          <p:nvPr/>
        </p:nvSpPr>
        <p:spPr bwMode="auto">
          <a:xfrm>
            <a:off x="455612" y="259140"/>
            <a:ext cx="10896600" cy="156966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9600" b="1" kern="0" dirty="0" smtClean="0">
                <a:solidFill>
                  <a:srgbClr val="00B0F0"/>
                </a:solidFill>
                <a:effectLst>
                  <a:outerShdw blurRad="38100" dist="38100" dir="2700000" algn="tl">
                    <a:srgbClr val="000000">
                      <a:alpha val="43137"/>
                    </a:srgbClr>
                  </a:outerShdw>
                </a:effectLst>
                <a:latin typeface="Arial"/>
              </a:rPr>
              <a:t>2- عدم الخوف من الرفض</a:t>
            </a:r>
            <a:endParaRPr lang="en-US" sz="9600" b="1" kern="0" dirty="0">
              <a:solidFill>
                <a:srgbClr val="00B0F0"/>
              </a:solidFill>
              <a:latin typeface="Arial"/>
            </a:endParaRPr>
          </a:p>
        </p:txBody>
      </p:sp>
    </p:spTree>
    <p:extLst>
      <p:ext uri="{BB962C8B-B14F-4D97-AF65-F5344CB8AC3E}">
        <p14:creationId xmlns:p14="http://schemas.microsoft.com/office/powerpoint/2010/main" val="3369631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684212" y="1676400"/>
            <a:ext cx="10744200" cy="5078313"/>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5400" b="1" kern="0" dirty="0">
                <a:solidFill>
                  <a:prstClr val="white"/>
                </a:solidFill>
                <a:effectLst>
                  <a:outerShdw blurRad="38100" dist="38100" dir="2700000" algn="tl">
                    <a:srgbClr val="000000">
                      <a:alpha val="43137"/>
                    </a:srgbClr>
                  </a:outerShdw>
                </a:effectLst>
                <a:latin typeface="Arial"/>
              </a:rPr>
              <a:t>وَحَدَثَ لَمَّا قَرُبَ أَنْ يَدْخُلَ مِصْرَ أَنَّهُ قَالَ لِسَارَايَ امْرَأَتِهِ: «إِنِّي قَدْ عَلِمْتُ أَنَّكِ امْرَأَةٌ حَسَنَةُ الْمَنْظَرِ. فَيَكُونُ إِذَا رَآكِ الْمِصْرِيُّونَ أَنَّهُمْ يَقُولُونَ: هذِهِ امْرَأَتُهُ. فَيَقْتُلُونَنِي وَيَسْتَبْقُونَكِ . قُولِي إِنَّكِ أُخْتِي، لِيَكُونَ لِي خَيْرٌ بِسَبَبِكِ وَتَحْيَا نَفْسِي مِنْ أَجْلِكِ</a:t>
            </a:r>
            <a:r>
              <a:rPr lang="ar-EG" sz="5400" b="1" kern="0" dirty="0" smtClean="0">
                <a:solidFill>
                  <a:prstClr val="white"/>
                </a:solidFill>
                <a:effectLst>
                  <a:outerShdw blurRad="38100" dist="38100" dir="2700000" algn="tl">
                    <a:srgbClr val="000000">
                      <a:alpha val="43137"/>
                    </a:srgbClr>
                  </a:outerShdw>
                </a:effectLst>
                <a:latin typeface="Arial"/>
              </a:rPr>
              <a:t>». تك11:12 - 13</a:t>
            </a:r>
            <a:endParaRPr lang="en-US" sz="5400" b="1" kern="0" dirty="0">
              <a:solidFill>
                <a:prstClr val="white"/>
              </a:solidFill>
              <a:latin typeface="Arial"/>
            </a:endParaRPr>
          </a:p>
        </p:txBody>
      </p:sp>
      <p:sp>
        <p:nvSpPr>
          <p:cNvPr id="4" name="Text Box 5"/>
          <p:cNvSpPr txBox="1">
            <a:spLocks noChangeArrowheads="1"/>
          </p:cNvSpPr>
          <p:nvPr/>
        </p:nvSpPr>
        <p:spPr bwMode="auto">
          <a:xfrm>
            <a:off x="2894012" y="228600"/>
            <a:ext cx="5105400" cy="120032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7200" b="1" kern="0" dirty="0" smtClean="0">
                <a:solidFill>
                  <a:srgbClr val="FFFF00"/>
                </a:solidFill>
                <a:effectLst>
                  <a:outerShdw blurRad="38100" dist="38100" dir="2700000" algn="tl">
                    <a:srgbClr val="000000">
                      <a:alpha val="43137"/>
                    </a:srgbClr>
                  </a:outerShdw>
                </a:effectLst>
                <a:latin typeface="Arial"/>
              </a:rPr>
              <a:t>3- ابراهيم</a:t>
            </a:r>
            <a:endParaRPr lang="en-US" sz="7200" b="1" kern="0" dirty="0">
              <a:solidFill>
                <a:srgbClr val="FFFF00"/>
              </a:solidFill>
              <a:latin typeface="Arial"/>
            </a:endParaRPr>
          </a:p>
        </p:txBody>
      </p:sp>
    </p:spTree>
    <p:extLst>
      <p:ext uri="{BB962C8B-B14F-4D97-AF65-F5344CB8AC3E}">
        <p14:creationId xmlns:p14="http://schemas.microsoft.com/office/powerpoint/2010/main" val="7821372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684212" y="3413879"/>
            <a:ext cx="10744200" cy="3139321"/>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defRPr/>
            </a:pPr>
            <a:r>
              <a:rPr lang="ar-EG" sz="6600" b="1" kern="0" dirty="0">
                <a:solidFill>
                  <a:prstClr val="white"/>
                </a:solidFill>
                <a:effectLst>
                  <a:outerShdw blurRad="38100" dist="38100" dir="2700000" algn="tl">
                    <a:srgbClr val="000000">
                      <a:alpha val="43137"/>
                    </a:srgbClr>
                  </a:outerShdw>
                </a:effectLst>
                <a:latin typeface="Arial"/>
              </a:rPr>
              <a:t>وَحَدَثَ بَعْدَ هذِهِ الأُمُورِ أَنَّ امْرَأَةَ سَيِّدِهِ رَفَعَتْ عَيْنَيْهَا إِلَى يُوسُفَ وَقَالَتِ: «اضْطَجعْ مَعِي</a:t>
            </a:r>
            <a:r>
              <a:rPr lang="ar-EG" sz="6600" b="1" kern="0" dirty="0" smtClean="0">
                <a:solidFill>
                  <a:prstClr val="white"/>
                </a:solidFill>
                <a:effectLst>
                  <a:outerShdw blurRad="38100" dist="38100" dir="2700000" algn="tl">
                    <a:srgbClr val="000000">
                      <a:alpha val="43137"/>
                    </a:srgbClr>
                  </a:outerShdw>
                </a:effectLst>
                <a:latin typeface="Arial"/>
              </a:rPr>
              <a:t>» </a:t>
            </a:r>
            <a:r>
              <a:rPr lang="ar-EG" sz="6600" b="1" kern="0" dirty="0" smtClean="0">
                <a:solidFill>
                  <a:prstClr val="white"/>
                </a:solidFill>
                <a:effectLst>
                  <a:outerShdw blurRad="38100" dist="38100" dir="2700000" algn="tl">
                    <a:srgbClr val="000000">
                      <a:alpha val="43137"/>
                    </a:srgbClr>
                  </a:outerShdw>
                </a:effectLst>
                <a:latin typeface="Arial"/>
              </a:rPr>
              <a:t>تك </a:t>
            </a:r>
            <a:r>
              <a:rPr lang="ar-EG" sz="6600" b="1" kern="0" dirty="0" smtClean="0">
                <a:solidFill>
                  <a:prstClr val="white"/>
                </a:solidFill>
                <a:effectLst>
                  <a:outerShdw blurRad="38100" dist="38100" dir="2700000" algn="tl">
                    <a:srgbClr val="000000">
                      <a:alpha val="43137"/>
                    </a:srgbClr>
                  </a:outerShdw>
                </a:effectLst>
                <a:latin typeface="Arial"/>
              </a:rPr>
              <a:t>7:39 </a:t>
            </a:r>
            <a:endParaRPr lang="en-US" sz="6600" b="1" kern="0" dirty="0">
              <a:solidFill>
                <a:prstClr val="white"/>
              </a:solidFill>
              <a:latin typeface="Arial"/>
            </a:endParaRPr>
          </a:p>
        </p:txBody>
      </p:sp>
      <p:sp>
        <p:nvSpPr>
          <p:cNvPr id="4" name="Text Box 5"/>
          <p:cNvSpPr txBox="1">
            <a:spLocks noChangeArrowheads="1"/>
          </p:cNvSpPr>
          <p:nvPr/>
        </p:nvSpPr>
        <p:spPr bwMode="auto">
          <a:xfrm>
            <a:off x="4253345" y="1923871"/>
            <a:ext cx="3365067" cy="120032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7200" b="1" kern="0" dirty="0" smtClean="0">
                <a:solidFill>
                  <a:srgbClr val="FFFF00"/>
                </a:solidFill>
                <a:effectLst>
                  <a:outerShdw blurRad="38100" dist="38100" dir="2700000" algn="tl">
                    <a:srgbClr val="000000">
                      <a:alpha val="43137"/>
                    </a:srgbClr>
                  </a:outerShdw>
                </a:effectLst>
                <a:latin typeface="Arial"/>
              </a:rPr>
              <a:t>يوسف</a:t>
            </a:r>
            <a:endParaRPr lang="en-US" sz="7200" b="1" kern="0" dirty="0">
              <a:solidFill>
                <a:srgbClr val="FFFF00"/>
              </a:solidFill>
              <a:latin typeface="Arial"/>
            </a:endParaRPr>
          </a:p>
        </p:txBody>
      </p:sp>
      <p:sp>
        <p:nvSpPr>
          <p:cNvPr id="5" name="Text Box 5"/>
          <p:cNvSpPr txBox="1">
            <a:spLocks noChangeArrowheads="1"/>
          </p:cNvSpPr>
          <p:nvPr/>
        </p:nvSpPr>
        <p:spPr bwMode="auto">
          <a:xfrm>
            <a:off x="1827212" y="323671"/>
            <a:ext cx="9220200" cy="120032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7200" b="1" kern="0" dirty="0" smtClean="0">
                <a:solidFill>
                  <a:srgbClr val="00B0F0"/>
                </a:solidFill>
                <a:effectLst>
                  <a:outerShdw blurRad="38100" dist="38100" dir="2700000" algn="tl">
                    <a:srgbClr val="000000">
                      <a:alpha val="43137"/>
                    </a:srgbClr>
                  </a:outerShdw>
                </a:effectLst>
                <a:latin typeface="Arial"/>
              </a:rPr>
              <a:t>3- عدم الخوف من الاذى</a:t>
            </a:r>
            <a:endParaRPr lang="en-US" sz="7200" b="1" kern="0" dirty="0">
              <a:solidFill>
                <a:srgbClr val="00B0F0"/>
              </a:solidFill>
              <a:latin typeface="Arial"/>
            </a:endParaRPr>
          </a:p>
        </p:txBody>
      </p:sp>
    </p:spTree>
    <p:extLst>
      <p:ext uri="{BB962C8B-B14F-4D97-AF65-F5344CB8AC3E}">
        <p14:creationId xmlns:p14="http://schemas.microsoft.com/office/powerpoint/2010/main" val="3601519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649967" y="3136880"/>
            <a:ext cx="10744200" cy="341632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defRPr/>
            </a:pPr>
            <a:r>
              <a:rPr lang="ar-EG" sz="5400" b="1" kern="0" dirty="0">
                <a:solidFill>
                  <a:prstClr val="white"/>
                </a:solidFill>
                <a:effectLst>
                  <a:outerShdw blurRad="38100" dist="38100" dir="2700000" algn="tl">
                    <a:srgbClr val="000000">
                      <a:alpha val="43137"/>
                    </a:srgbClr>
                  </a:outerShdw>
                </a:effectLst>
                <a:latin typeface="Arial"/>
              </a:rPr>
              <a:t>فَلَمَّا عَلِمَ دَانِيآلُ بِإِمْضَاءِ الْكِتَابَةِ ذَهَبَ إِلَى بَيْتِهِ، وَكُواهُ مَفْتُوحَةٌ فِي عُلِّيَّتِهِ نَحْوَ أُورُشَلِيمَ، فَجَثَا عَلَى رُكْبَتَيْهِ ثَلاَثَ مَرَّاتٍ فِي الْيَوْمِ، وَصَلَّى وَحَمَدَ قُدَّامَ إِلهِهِ كَمَا كَانَ يَفْعَلُ قَبْلَ </a:t>
            </a:r>
            <a:r>
              <a:rPr lang="ar-EG" sz="5400" b="1" kern="0" dirty="0" smtClean="0">
                <a:solidFill>
                  <a:prstClr val="white"/>
                </a:solidFill>
                <a:effectLst>
                  <a:outerShdw blurRad="38100" dist="38100" dir="2700000" algn="tl">
                    <a:srgbClr val="000000">
                      <a:alpha val="43137"/>
                    </a:srgbClr>
                  </a:outerShdw>
                </a:effectLst>
                <a:latin typeface="Arial"/>
              </a:rPr>
              <a:t>ذلِكَ . دا 10:6 </a:t>
            </a:r>
            <a:endParaRPr lang="en-US" sz="5400" b="1" kern="0" dirty="0">
              <a:solidFill>
                <a:prstClr val="white"/>
              </a:solidFill>
              <a:latin typeface="Arial"/>
            </a:endParaRPr>
          </a:p>
        </p:txBody>
      </p:sp>
      <p:sp>
        <p:nvSpPr>
          <p:cNvPr id="4" name="Text Box 5"/>
          <p:cNvSpPr txBox="1">
            <a:spLocks noChangeArrowheads="1"/>
          </p:cNvSpPr>
          <p:nvPr/>
        </p:nvSpPr>
        <p:spPr bwMode="auto">
          <a:xfrm>
            <a:off x="3960812" y="1711404"/>
            <a:ext cx="2590800" cy="1107996"/>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6600" b="1" kern="0" dirty="0" smtClean="0">
                <a:solidFill>
                  <a:srgbClr val="FFFF00"/>
                </a:solidFill>
                <a:effectLst>
                  <a:outerShdw blurRad="38100" dist="38100" dir="2700000" algn="tl">
                    <a:srgbClr val="000000">
                      <a:alpha val="43137"/>
                    </a:srgbClr>
                  </a:outerShdw>
                </a:effectLst>
                <a:latin typeface="Arial"/>
              </a:rPr>
              <a:t>دانيال</a:t>
            </a:r>
            <a:endParaRPr lang="en-US" sz="6600" b="1" kern="0" dirty="0">
              <a:solidFill>
                <a:srgbClr val="FFFF00"/>
              </a:solidFill>
              <a:latin typeface="Arial"/>
            </a:endParaRPr>
          </a:p>
        </p:txBody>
      </p:sp>
      <p:sp>
        <p:nvSpPr>
          <p:cNvPr id="5" name="Text Box 5"/>
          <p:cNvSpPr txBox="1">
            <a:spLocks noChangeArrowheads="1"/>
          </p:cNvSpPr>
          <p:nvPr/>
        </p:nvSpPr>
        <p:spPr bwMode="auto">
          <a:xfrm>
            <a:off x="1293812" y="323671"/>
            <a:ext cx="9220200" cy="120032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7200" b="1" kern="0" dirty="0" smtClean="0">
                <a:solidFill>
                  <a:srgbClr val="00B0F0"/>
                </a:solidFill>
                <a:effectLst>
                  <a:outerShdw blurRad="38100" dist="38100" dir="2700000" algn="tl">
                    <a:srgbClr val="000000">
                      <a:alpha val="43137"/>
                    </a:srgbClr>
                  </a:outerShdw>
                </a:effectLst>
                <a:latin typeface="Arial"/>
              </a:rPr>
              <a:t>3- عدم الخوف من الاذى</a:t>
            </a:r>
            <a:endParaRPr lang="en-US" sz="7200" b="1" kern="0" dirty="0">
              <a:solidFill>
                <a:srgbClr val="00B0F0"/>
              </a:solidFill>
              <a:latin typeface="Arial"/>
            </a:endParaRPr>
          </a:p>
        </p:txBody>
      </p:sp>
    </p:spTree>
    <p:extLst>
      <p:ext uri="{BB962C8B-B14F-4D97-AF65-F5344CB8AC3E}">
        <p14:creationId xmlns:p14="http://schemas.microsoft.com/office/powerpoint/2010/main" val="754865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649967" y="1551087"/>
            <a:ext cx="10744200" cy="4247317"/>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defRPr/>
            </a:pPr>
            <a:r>
              <a:rPr lang="ar-EG" sz="5400" b="1" kern="0" dirty="0" smtClean="0">
                <a:solidFill>
                  <a:prstClr val="white"/>
                </a:solidFill>
                <a:effectLst>
                  <a:outerShdw blurRad="38100" dist="38100" dir="2700000" algn="tl">
                    <a:srgbClr val="000000">
                      <a:alpha val="43137"/>
                    </a:srgbClr>
                  </a:outerShdw>
                </a:effectLst>
                <a:latin typeface="Arial"/>
              </a:rPr>
              <a:t>وَأَمَّا </a:t>
            </a:r>
            <a:r>
              <a:rPr lang="ar-EG" sz="5400" b="1" kern="0" dirty="0">
                <a:solidFill>
                  <a:prstClr val="white"/>
                </a:solidFill>
                <a:effectLst>
                  <a:outerShdw blurRad="38100" dist="38100" dir="2700000" algn="tl">
                    <a:srgbClr val="000000">
                      <a:alpha val="43137"/>
                    </a:srgbClr>
                  </a:outerShdw>
                </a:effectLst>
                <a:latin typeface="Arial"/>
              </a:rPr>
              <a:t>خَوْفَهُمْ فَلاَ تَخَافُوهُ وَلاَ تَضْطَرِبُوا، بَلْ قَدِّسُوا الرَّبَّ الإِلهَ فِي قُلُوبِكُمْ، مُسْتَعِدِّينَ دَائِمًا لِمُجَاوَبَةِ كُلِّ مَنْ يَسْأَلُكُمْ عَنْ سَبَبِ الرَّجَاءِ الَّذِي فِيكُمْ، بِوَدَاعَةٍ وَخَوْفٍ</a:t>
            </a:r>
            <a:r>
              <a:rPr lang="ar-EG" sz="5400" b="1" kern="0" dirty="0" smtClean="0">
                <a:solidFill>
                  <a:prstClr val="white"/>
                </a:solidFill>
                <a:effectLst>
                  <a:outerShdw blurRad="38100" dist="38100" dir="2700000" algn="tl">
                    <a:srgbClr val="000000">
                      <a:alpha val="43137"/>
                    </a:srgbClr>
                  </a:outerShdw>
                </a:effectLst>
                <a:latin typeface="Arial"/>
              </a:rPr>
              <a:t>، </a:t>
            </a:r>
          </a:p>
          <a:p>
            <a:pPr algn="ctr" rtl="1">
              <a:defRPr/>
            </a:pPr>
            <a:r>
              <a:rPr lang="ar-EG" sz="5400" b="1" kern="0" dirty="0" smtClean="0">
                <a:solidFill>
                  <a:prstClr val="white"/>
                </a:solidFill>
                <a:effectLst>
                  <a:outerShdw blurRad="38100" dist="38100" dir="2700000" algn="tl">
                    <a:srgbClr val="000000">
                      <a:alpha val="43137"/>
                    </a:srgbClr>
                  </a:outerShdw>
                </a:effectLst>
                <a:latin typeface="Arial"/>
              </a:rPr>
              <a:t>. 1بط 14:3 -15</a:t>
            </a:r>
            <a:endParaRPr lang="en-US" sz="5400" b="1" kern="0" dirty="0">
              <a:solidFill>
                <a:prstClr val="white"/>
              </a:solidFill>
              <a:latin typeface="Arial"/>
            </a:endParaRPr>
          </a:p>
        </p:txBody>
      </p:sp>
      <p:sp>
        <p:nvSpPr>
          <p:cNvPr id="4" name="Text Box 5"/>
          <p:cNvSpPr txBox="1">
            <a:spLocks noChangeArrowheads="1"/>
          </p:cNvSpPr>
          <p:nvPr/>
        </p:nvSpPr>
        <p:spPr bwMode="auto">
          <a:xfrm>
            <a:off x="3656012" y="111357"/>
            <a:ext cx="3276600" cy="120032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7200" b="1" kern="0" dirty="0" smtClean="0">
                <a:solidFill>
                  <a:srgbClr val="FFFF00"/>
                </a:solidFill>
                <a:effectLst>
                  <a:outerShdw blurRad="38100" dist="38100" dir="2700000" algn="tl">
                    <a:srgbClr val="000000">
                      <a:alpha val="43137"/>
                    </a:srgbClr>
                  </a:outerShdw>
                </a:effectLst>
                <a:latin typeface="Arial"/>
              </a:rPr>
              <a:t>العلاج</a:t>
            </a:r>
            <a:endParaRPr lang="en-US" sz="7200" b="1" kern="0" dirty="0">
              <a:solidFill>
                <a:srgbClr val="FFFF00"/>
              </a:solidFill>
              <a:latin typeface="Arial"/>
            </a:endParaRPr>
          </a:p>
        </p:txBody>
      </p:sp>
    </p:spTree>
    <p:extLst>
      <p:ext uri="{BB962C8B-B14F-4D97-AF65-F5344CB8AC3E}">
        <p14:creationId xmlns:p14="http://schemas.microsoft.com/office/powerpoint/2010/main" val="2446006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639081" y="2209800"/>
            <a:ext cx="10744200" cy="3785652"/>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defRPr/>
            </a:pPr>
            <a:r>
              <a:rPr lang="ar-EG" sz="8000" b="1" kern="0" dirty="0" smtClean="0">
                <a:solidFill>
                  <a:prstClr val="white"/>
                </a:solidFill>
                <a:effectLst>
                  <a:outerShdw blurRad="38100" dist="38100" dir="2700000" algn="tl">
                    <a:srgbClr val="000000">
                      <a:alpha val="43137"/>
                    </a:srgbClr>
                  </a:outerShdw>
                </a:effectLst>
                <a:latin typeface="Arial"/>
              </a:rPr>
              <a:t>"هُوَذَا </a:t>
            </a:r>
            <a:r>
              <a:rPr lang="ar-EG" sz="8000" b="1" kern="0" dirty="0">
                <a:solidFill>
                  <a:prstClr val="white"/>
                </a:solidFill>
                <a:effectLst>
                  <a:outerShdw blurRad="38100" dist="38100" dir="2700000" algn="tl">
                    <a:srgbClr val="000000">
                      <a:alpha val="43137"/>
                    </a:srgbClr>
                  </a:outerShdw>
                </a:effectLst>
                <a:latin typeface="Arial"/>
              </a:rPr>
              <a:t>مَخَافَةُ الرَّبِّ هِيَ الْحِكْمَةُ، وَالْحَيَدَانُ عَنِ الشَّرِّ هُوَ </a:t>
            </a:r>
            <a:r>
              <a:rPr lang="ar-EG" sz="8000" b="1" kern="0" dirty="0" smtClean="0">
                <a:solidFill>
                  <a:prstClr val="white"/>
                </a:solidFill>
                <a:effectLst>
                  <a:outerShdw blurRad="38100" dist="38100" dir="2700000" algn="tl">
                    <a:srgbClr val="000000">
                      <a:alpha val="43137"/>
                    </a:srgbClr>
                  </a:outerShdw>
                </a:effectLst>
                <a:latin typeface="Arial"/>
              </a:rPr>
              <a:t>الْفَهْمُ".</a:t>
            </a:r>
          </a:p>
          <a:p>
            <a:pPr algn="ctr" rtl="1">
              <a:defRPr/>
            </a:pPr>
            <a:r>
              <a:rPr lang="ar-EG" sz="8000" b="1" kern="0" dirty="0" smtClean="0">
                <a:solidFill>
                  <a:prstClr val="white"/>
                </a:solidFill>
                <a:effectLst>
                  <a:outerShdw blurRad="38100" dist="38100" dir="2700000" algn="tl">
                    <a:srgbClr val="000000">
                      <a:alpha val="43137"/>
                    </a:srgbClr>
                  </a:outerShdw>
                </a:effectLst>
                <a:latin typeface="Arial"/>
              </a:rPr>
              <a:t>اى 28:28</a:t>
            </a:r>
            <a:r>
              <a:rPr lang="ar-EG" sz="6000" b="1" kern="0" dirty="0" smtClean="0">
                <a:solidFill>
                  <a:prstClr val="white"/>
                </a:solidFill>
                <a:effectLst>
                  <a:outerShdw blurRad="38100" dist="38100" dir="2700000" algn="tl">
                    <a:srgbClr val="000000">
                      <a:alpha val="43137"/>
                    </a:srgbClr>
                  </a:outerShdw>
                </a:effectLst>
                <a:latin typeface="Arial"/>
              </a:rPr>
              <a:t> </a:t>
            </a:r>
            <a:endParaRPr lang="en-US" sz="6000" b="1" kern="0" dirty="0">
              <a:solidFill>
                <a:prstClr val="white"/>
              </a:solidFill>
              <a:latin typeface="Arial"/>
            </a:endParaRPr>
          </a:p>
        </p:txBody>
      </p:sp>
      <p:sp>
        <p:nvSpPr>
          <p:cNvPr id="5" name="Text Box 5"/>
          <p:cNvSpPr txBox="1">
            <a:spLocks noChangeArrowheads="1"/>
          </p:cNvSpPr>
          <p:nvPr/>
        </p:nvSpPr>
        <p:spPr bwMode="auto">
          <a:xfrm>
            <a:off x="2284412" y="381000"/>
            <a:ext cx="6934200" cy="1323439"/>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rtl="1">
              <a:spcBef>
                <a:spcPct val="50000"/>
              </a:spcBef>
              <a:defRPr/>
            </a:pPr>
            <a:r>
              <a:rPr lang="ar-EG" sz="8000" b="1" kern="0" dirty="0" smtClean="0">
                <a:solidFill>
                  <a:srgbClr val="FFFF00"/>
                </a:solidFill>
                <a:effectLst>
                  <a:outerShdw blurRad="38100" dist="38100" dir="2700000" algn="tl">
                    <a:srgbClr val="000000">
                      <a:alpha val="43137"/>
                    </a:srgbClr>
                  </a:outerShdw>
                </a:effectLst>
                <a:latin typeface="Arial"/>
              </a:rPr>
              <a:t>ما هى مخافة الرب</a:t>
            </a:r>
            <a:endParaRPr lang="en-US" sz="8000" b="1" kern="0" dirty="0">
              <a:solidFill>
                <a:srgbClr val="FFFF00"/>
              </a:solidFill>
              <a:latin typeface="Arial"/>
            </a:endParaRPr>
          </a:p>
        </p:txBody>
      </p:sp>
    </p:spTree>
    <p:extLst>
      <p:ext uri="{BB962C8B-B14F-4D97-AF65-F5344CB8AC3E}">
        <p14:creationId xmlns:p14="http://schemas.microsoft.com/office/powerpoint/2010/main" val="3896594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314</Words>
  <Application>Microsoft Office PowerPoint</Application>
  <PresentationFormat>Custom</PresentationFormat>
  <Paragraphs>36</Paragraphs>
  <Slides>13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dc:creator>
  <cp:lastModifiedBy>Fr Markos</cp:lastModifiedBy>
  <cp:revision>13</cp:revision>
  <dcterms:created xsi:type="dcterms:W3CDTF">2021-11-03T09:25:54Z</dcterms:created>
  <dcterms:modified xsi:type="dcterms:W3CDTF">2021-11-04T15:22:48Z</dcterms:modified>
</cp:coreProperties>
</file>